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6"/>
  </p:notesMasterIdLst>
  <p:sldIdLst>
    <p:sldId id="256" r:id="rId4"/>
    <p:sldId id="472" r:id="rId5"/>
    <p:sldId id="473" r:id="rId7"/>
    <p:sldId id="957" r:id="rId8"/>
    <p:sldId id="958" r:id="rId9"/>
    <p:sldId id="959" r:id="rId10"/>
    <p:sldId id="960" r:id="rId11"/>
    <p:sldId id="531" r:id="rId12"/>
    <p:sldId id="371" r:id="rId13"/>
    <p:sldId id="372" r:id="rId14"/>
    <p:sldId id="378" r:id="rId15"/>
    <p:sldId id="424" r:id="rId16"/>
    <p:sldId id="374" r:id="rId17"/>
    <p:sldId id="375" r:id="rId18"/>
    <p:sldId id="376" r:id="rId19"/>
    <p:sldId id="379" r:id="rId20"/>
    <p:sldId id="380" r:id="rId21"/>
    <p:sldId id="381" r:id="rId22"/>
    <p:sldId id="382" r:id="rId23"/>
    <p:sldId id="1079" r:id="rId24"/>
    <p:sldId id="1080" r:id="rId25"/>
    <p:sldId id="1081" r:id="rId26"/>
    <p:sldId id="1082" r:id="rId27"/>
    <p:sldId id="1083" r:id="rId28"/>
    <p:sldId id="1092" r:id="rId29"/>
    <p:sldId id="1093" r:id="rId30"/>
    <p:sldId id="1094" r:id="rId31"/>
    <p:sldId id="1095" r:id="rId32"/>
    <p:sldId id="1096" r:id="rId33"/>
    <p:sldId id="1097" r:id="rId34"/>
    <p:sldId id="1098" r:id="rId35"/>
    <p:sldId id="1099" r:id="rId36"/>
    <p:sldId id="1100" r:id="rId37"/>
    <p:sldId id="1101" r:id="rId38"/>
    <p:sldId id="1102" r:id="rId39"/>
    <p:sldId id="1103" r:id="rId40"/>
    <p:sldId id="1104" r:id="rId41"/>
    <p:sldId id="1105" r:id="rId42"/>
    <p:sldId id="1106" r:id="rId43"/>
    <p:sldId id="1072" r:id="rId44"/>
    <p:sldId id="1073" r:id="rId45"/>
    <p:sldId id="1074" r:id="rId46"/>
    <p:sldId id="1075" r:id="rId47"/>
    <p:sldId id="1076" r:id="rId48"/>
    <p:sldId id="1077" r:id="rId49"/>
    <p:sldId id="1078" r:id="rId50"/>
  </p:sldIdLst>
  <p:sldSz cx="9144000" cy="6858000" type="screen4x3"/>
  <p:notesSz cx="6858000" cy="9144000"/>
  <p:custDataLst>
    <p:tags r:id="rId54"/>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66"/>
    <a:srgbClr val="777777"/>
    <a:srgbClr val="00CC00"/>
    <a:srgbClr val="0066FF"/>
    <a:srgbClr val="CC3300"/>
    <a:srgbClr val="660033"/>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14" d="100"/>
          <a:sy n="114" d="100"/>
        </p:scale>
        <p:origin x="-996" y="-108"/>
      </p:cViewPr>
      <p:guideLst>
        <p:guide orient="horz" pos="2129"/>
        <p:guide pos="29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4" Type="http://schemas.openxmlformats.org/officeDocument/2006/relationships/tags" Target="tags/tag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miter/>
          </a:ln>
        </p:spPr>
        <p:txBody>
          <a:bodyPr/>
          <a:p>
            <a:pPr lvl="0" fontAlgn="base"/>
            <a:endParaRPr lang="zh-CN" altLang="en-US" sz="1200" b="0" strike="noStrike" noProof="1" dirty="0"/>
          </a:p>
        </p:txBody>
      </p:sp>
      <p:sp>
        <p:nvSpPr>
          <p:cNvPr id="3075" name="日期占位符 3074"/>
          <p:cNvSpPr>
            <a:spLocks noGrp="1"/>
          </p:cNvSpPr>
          <p:nvPr>
            <p:ph type="dt" idx="1"/>
          </p:nvPr>
        </p:nvSpPr>
        <p:spPr>
          <a:xfrm>
            <a:off x="3884613" y="0"/>
            <a:ext cx="2971800" cy="457200"/>
          </a:xfrm>
          <a:prstGeom prst="rect">
            <a:avLst/>
          </a:prstGeom>
          <a:noFill/>
          <a:ln w="9525">
            <a:noFill/>
            <a:miter/>
          </a:ln>
        </p:spPr>
        <p:txBody>
          <a:bodyPr/>
          <a:p>
            <a:pPr lvl="0" algn="r" fontAlgn="base"/>
            <a:endParaRPr lang="en-US" altLang="x-none" sz="1200" b="0" strike="noStrike" noProof="1" dirty="0"/>
          </a:p>
        </p:txBody>
      </p:sp>
      <p:sp>
        <p:nvSpPr>
          <p:cNvPr id="5124" name="幻灯片图像占位符 3075"/>
          <p:cNvSpPr>
            <a:spLocks noGrp="1" noRot="1"/>
          </p:cNvSpPr>
          <p:nvPr>
            <p:ph type="sldImg"/>
          </p:nvPr>
        </p:nvSpPr>
        <p:spPr>
          <a:xfrm>
            <a:off x="1143000" y="685800"/>
            <a:ext cx="4572000" cy="3429000"/>
          </a:xfrm>
          <a:prstGeom prst="rect">
            <a:avLst/>
          </a:prstGeom>
          <a:noFill/>
          <a:ln w="9525">
            <a:noFill/>
          </a:ln>
        </p:spPr>
      </p:sp>
      <p:sp>
        <p:nvSpPr>
          <p:cNvPr id="5125"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3078" name="页脚占位符 3077"/>
          <p:cNvSpPr>
            <a:spLocks noGrp="1"/>
          </p:cNvSpPr>
          <p:nvPr>
            <p:ph type="ftr" sz="quarter" idx="4"/>
          </p:nvPr>
        </p:nvSpPr>
        <p:spPr>
          <a:xfrm>
            <a:off x="0" y="8685213"/>
            <a:ext cx="2971800" cy="457200"/>
          </a:xfrm>
          <a:prstGeom prst="rect">
            <a:avLst/>
          </a:prstGeom>
          <a:noFill/>
          <a:ln w="9525">
            <a:noFill/>
            <a:miter/>
          </a:ln>
        </p:spPr>
        <p:txBody>
          <a:bodyPr anchor="b"/>
          <a:p>
            <a:pPr lvl="0" fontAlgn="base"/>
            <a:endParaRPr lang="en-US" altLang="x-none" sz="1200" b="0" strike="noStrike" noProof="1"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miter/>
          </a:ln>
        </p:spPr>
        <p:txBody>
          <a:bodyPr anchor="b"/>
          <a:p>
            <a:pPr lvl="0" algn="r" fontAlgn="base"/>
            <a:fld id="{9A0DB2DC-4C9A-4742-B13C-FB6460FD3503}" type="slidenum">
              <a:rPr lang="zh-CN" altLang="en-US" sz="1200" b="0" strike="noStrike" noProof="1" dirty="0">
                <a:latin typeface="Arial" panose="020B0604020202020204" pitchFamily="34" charset="0"/>
                <a:ea typeface="宋体" panose="02010600030101010101" pitchFamily="2" charset="-122"/>
                <a:cs typeface="+mn-ea"/>
              </a:rPr>
            </a:fld>
            <a:endParaRPr lang="en-US" altLang="x-none"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194" name="幻灯片图像占位符 9217"/>
          <p:cNvSpPr>
            <a:spLocks noGrp="1" noRot="1"/>
          </p:cNvSpPr>
          <p:nvPr>
            <p:ph type="sldImg"/>
          </p:nvPr>
        </p:nvSpPr>
        <p:spPr>
          <a:ln w="1"/>
        </p:spPr>
      </p:sp>
      <p:sp>
        <p:nvSpPr>
          <p:cNvPr id="8195" name="文本占位符 9218"/>
          <p:cNvSpPr>
            <a:spLocks noGrp="1" noRot="1"/>
          </p:cNvSpPr>
          <p:nvPr>
            <p:ph type="body"/>
          </p:nvPr>
        </p:nvSpPr>
        <p:spPr>
          <a:ln w="1"/>
        </p:spPr>
        <p:txBody>
          <a:bodyPr anchor="ctr"/>
          <a:p>
            <a:pPr lvl="0">
              <a:lnSpc>
                <a:spcPct val="80000"/>
              </a:lnSpc>
            </a:pPr>
            <a:r>
              <a:rPr lang="en-GB" altLang="en-US" dirty="0"/>
              <a:t>User centred design is an approach to software development </a:t>
            </a:r>
            <a:endParaRPr lang="en-GB" altLang="en-US" dirty="0"/>
          </a:p>
          <a:p>
            <a:pPr lvl="0">
              <a:lnSpc>
                <a:spcPct val="80000"/>
              </a:lnSpc>
            </a:pPr>
            <a:r>
              <a:rPr lang="en-GB" altLang="en-US" dirty="0"/>
              <a:t>User-centred design focuses specifically on making products usable. </a:t>
            </a:r>
            <a:endParaRPr lang="en-GB" altLang="en-US" dirty="0"/>
          </a:p>
          <a:p>
            <a:pPr lvl="0">
              <a:lnSpc>
                <a:spcPct val="80000"/>
              </a:lnSpc>
            </a:pPr>
            <a:r>
              <a:rPr lang="en-GB" altLang="en-US" dirty="0"/>
              <a:t>The approach typically entails involving users in the design and testing of the system so that their feedback can be obtained. </a:t>
            </a:r>
            <a:endParaRPr lang="en-GB" altLang="en-US" dirty="0"/>
          </a:p>
          <a:p>
            <a:pPr lvl="0">
              <a:lnSpc>
                <a:spcPct val="80000"/>
              </a:lnSpc>
            </a:pPr>
            <a:r>
              <a:rPr lang="en-GB" altLang="en-US" dirty="0"/>
              <a:t>Prototypes are usually employed to do this and designs are modified in light of the user feedback</a:t>
            </a:r>
            <a:endParaRPr lang="en-GB" altLang="en-US" dirty="0"/>
          </a:p>
          <a:p>
            <a:pPr lvl="0"/>
            <a:endParaRPr lang="en-GB"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242" name="幻灯片图像占位符 18433"/>
          <p:cNvSpPr>
            <a:spLocks noGrp="1" noRot="1"/>
          </p:cNvSpPr>
          <p:nvPr>
            <p:ph type="sldImg"/>
          </p:nvPr>
        </p:nvSpPr>
        <p:spPr>
          <a:ln w="1"/>
        </p:spPr>
      </p:sp>
      <p:sp>
        <p:nvSpPr>
          <p:cNvPr id="10243" name="文本占位符 18434"/>
          <p:cNvSpPr>
            <a:spLocks noGrp="1" noRot="1"/>
          </p:cNvSpPr>
          <p:nvPr>
            <p:ph type="body"/>
          </p:nvPr>
        </p:nvSpPr>
        <p:spPr>
          <a:ln w="1"/>
        </p:spPr>
        <p:txBody>
          <a:bodyPr anchor="ctr"/>
          <a:p>
            <a:pPr lvl="0">
              <a:lnSpc>
                <a:spcPct val="80000"/>
              </a:lnSpc>
            </a:pPr>
            <a:r>
              <a:rPr lang="en-GB" altLang="en-US" dirty="0"/>
              <a:t>Printed scenarios </a:t>
            </a:r>
            <a:endParaRPr lang="en-GB" altLang="en-US" dirty="0"/>
          </a:p>
          <a:p>
            <a:pPr lvl="0">
              <a:lnSpc>
                <a:spcPct val="80000"/>
              </a:lnSpc>
            </a:pPr>
            <a:r>
              <a:rPr lang="en-GB" altLang="en-US" dirty="0"/>
              <a:t>Brief user guides.</a:t>
            </a:r>
            <a:endParaRPr lang="en-GB" altLang="en-US" dirty="0"/>
          </a:p>
          <a:p>
            <a:pPr lvl="0">
              <a:lnSpc>
                <a:spcPct val="80000"/>
              </a:lnSpc>
            </a:pPr>
            <a:r>
              <a:rPr lang="en-GB" altLang="en-US" dirty="0"/>
              <a:t>Early simulations </a:t>
            </a:r>
            <a:endParaRPr lang="en-GB" altLang="en-US" dirty="0"/>
          </a:p>
          <a:p>
            <a:pPr lvl="0">
              <a:lnSpc>
                <a:spcPct val="80000"/>
              </a:lnSpc>
            </a:pPr>
            <a:r>
              <a:rPr lang="en-GB" altLang="en-US" dirty="0"/>
              <a:t>Tours of the Olympic village sites, </a:t>
            </a:r>
            <a:endParaRPr lang="en-GB" altLang="en-US" dirty="0"/>
          </a:p>
          <a:p>
            <a:pPr lvl="0">
              <a:lnSpc>
                <a:spcPct val="80000"/>
              </a:lnSpc>
            </a:pPr>
            <a:r>
              <a:rPr lang="en-GB" altLang="en-US" dirty="0"/>
              <a:t>Early demonstrations of the system</a:t>
            </a:r>
            <a:endParaRPr lang="en-GB" altLang="en-US" dirty="0"/>
          </a:p>
          <a:p>
            <a:pPr lvl="0">
              <a:lnSpc>
                <a:spcPct val="80000"/>
              </a:lnSpc>
            </a:pPr>
            <a:r>
              <a:rPr lang="en-GB" altLang="en-US" dirty="0"/>
              <a:t>Interviews with the different people involved in the Olympics </a:t>
            </a:r>
            <a:endParaRPr lang="en-GB" altLang="en-US" dirty="0"/>
          </a:p>
          <a:p>
            <a:pPr lvl="0">
              <a:lnSpc>
                <a:spcPct val="80000"/>
              </a:lnSpc>
            </a:pPr>
            <a:r>
              <a:rPr lang="en-GB" altLang="en-US" dirty="0"/>
              <a:t>Discussions with an experienced ex-Olympian who was part of the design team. </a:t>
            </a:r>
            <a:endParaRPr lang="en-GB" altLang="en-US" dirty="0"/>
          </a:p>
          <a:p>
            <a:pPr lvl="0">
              <a:lnSpc>
                <a:spcPct val="80000"/>
              </a:lnSpc>
            </a:pPr>
            <a:r>
              <a:rPr lang="en-GB" altLang="en-US" dirty="0"/>
              <a:t>Prototype was then developed </a:t>
            </a:r>
            <a:endParaRPr lang="en-GB" altLang="en-US" dirty="0"/>
          </a:p>
          <a:p>
            <a:pPr lvl="0">
              <a:lnSpc>
                <a:spcPct val="80000"/>
              </a:lnSpc>
            </a:pPr>
            <a:r>
              <a:rPr lang="en-GB" altLang="en-US" dirty="0"/>
              <a:t>Many more iterations and retesting. </a:t>
            </a:r>
            <a:endParaRPr lang="zh-CN" altLang="en-US" dirty="0"/>
          </a:p>
          <a:p>
            <a:pPr lvl="0"/>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37889"/>
          <p:cNvSpPr>
            <a:spLocks noGrp="1" noRot="1" noTextEdit="1"/>
          </p:cNvSpPr>
          <p:nvPr>
            <p:ph type="sldImg"/>
          </p:nvPr>
        </p:nvSpPr>
        <p:spPr>
          <a:ln/>
        </p:spPr>
      </p:sp>
      <p:sp>
        <p:nvSpPr>
          <p:cNvPr id="30722" name="文本占位符 37890"/>
          <p:cNvSpPr>
            <a:spLocks noGrp="1" noRot="1"/>
          </p:cNvSpPr>
          <p:nvPr>
            <p:ph type="body"/>
          </p:nvPr>
        </p:nvSpPr>
        <p:spPr>
          <a:ln/>
        </p:spPr>
        <p:txBody>
          <a:bodyPr anchor="ctr"/>
          <a:p>
            <a:pPr lvl="0"/>
            <a:r>
              <a:rPr lang="zh-CN" altLang="en-US" dirty="0"/>
              <a:t>经理无法说服程序员，因为他没有给出充分的理由。</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39937"/>
          <p:cNvSpPr>
            <a:spLocks noGrp="1" noRot="1" noTextEdit="1"/>
          </p:cNvSpPr>
          <p:nvPr>
            <p:ph type="sldImg"/>
          </p:nvPr>
        </p:nvSpPr>
        <p:spPr>
          <a:ln/>
        </p:spPr>
      </p:sp>
      <p:sp>
        <p:nvSpPr>
          <p:cNvPr id="32770" name="文本占位符 39938"/>
          <p:cNvSpPr>
            <a:spLocks noGrp="1" noRot="1"/>
          </p:cNvSpPr>
          <p:nvPr>
            <p:ph type="body"/>
          </p:nvPr>
        </p:nvSpPr>
        <p:spPr>
          <a:ln/>
        </p:spPr>
        <p:txBody>
          <a:bodyPr anchor="ctr"/>
          <a:p>
            <a:pPr lvl="0"/>
            <a:r>
              <a:rPr lang="zh-CN" altLang="en-US" dirty="0"/>
              <a:t>双方部分胜负。程序员还在使用“用户”一词。</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41985"/>
          <p:cNvSpPr>
            <a:spLocks noGrp="1" noRot="1" noTextEdit="1"/>
          </p:cNvSpPr>
          <p:nvPr>
            <p:ph type="sldImg"/>
          </p:nvPr>
        </p:nvSpPr>
        <p:spPr>
          <a:ln/>
        </p:spPr>
      </p:sp>
      <p:sp>
        <p:nvSpPr>
          <p:cNvPr id="34818" name="文本占位符 41986"/>
          <p:cNvSpPr>
            <a:spLocks noGrp="1" noRot="1"/>
          </p:cNvSpPr>
          <p:nvPr>
            <p:ph type="body"/>
          </p:nvPr>
        </p:nvSpPr>
        <p:spPr>
          <a:ln/>
        </p:spPr>
        <p:txBody>
          <a:bodyPr anchor="ctr"/>
          <a:p>
            <a:pPr lvl="0"/>
            <a:r>
              <a:rPr lang="zh-CN" altLang="en-US" dirty="0"/>
              <a:t>双方部分胜负。程序员还在使用“用户”一词。</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3074" name="组合 2054"/>
          <p:cNvGrpSpPr/>
          <p:nvPr/>
        </p:nvGrpSpPr>
        <p:grpSpPr>
          <a:xfrm>
            <a:off x="228600" y="2889250"/>
            <a:ext cx="8610600" cy="201613"/>
            <a:chOff x="0" y="0"/>
            <a:chExt cx="5424" cy="144"/>
          </a:xfrm>
        </p:grpSpPr>
        <p:sp>
          <p:nvSpPr>
            <p:cNvPr id="3075" name="矩形 2055"/>
            <p:cNvSpPr/>
            <p:nvPr userDrawn="1"/>
          </p:nvSpPr>
          <p:spPr>
            <a:xfrm>
              <a:off x="0" y="0"/>
              <a:ext cx="1808" cy="144"/>
            </a:xfrm>
            <a:prstGeom prst="rect">
              <a:avLst/>
            </a:prstGeom>
            <a:solidFill>
              <a:schemeClr val="bg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3076" name="矩形 2056"/>
            <p:cNvSpPr/>
            <p:nvPr userDrawn="1"/>
          </p:nvSpPr>
          <p:spPr>
            <a:xfrm>
              <a:off x="1808" y="0"/>
              <a:ext cx="1808" cy="144"/>
            </a:xfrm>
            <a:prstGeom prst="rect">
              <a:avLst/>
            </a:prstGeom>
            <a:solidFill>
              <a:schemeClr val="accent1"/>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3077" name="矩形 2057"/>
            <p:cNvSpPr/>
            <p:nvPr userDrawn="1"/>
          </p:nvSpPr>
          <p:spPr>
            <a:xfrm>
              <a:off x="3616" y="0"/>
              <a:ext cx="1808" cy="144"/>
            </a:xfrm>
            <a:prstGeom prst="rect">
              <a:avLst/>
            </a:prstGeom>
            <a:solidFill>
              <a:schemeClr val="tx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miter/>
          </a:ln>
        </p:spPr>
        <p:txBody>
          <a:bodyPr anchor="b"/>
          <a:lstStyle>
            <a:lvl1pPr lvl="0" algn="ctr">
              <a:defRPr sz="5800" b="0" kern="1200">
                <a:latin typeface="Arial" panose="020B0604020202020204" pitchFamily="34" charset="0"/>
                <a:ea typeface="黑体" panose="02010609060101010101" pitchFamily="49" charset="-122"/>
              </a:defRPr>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miter/>
          </a:ln>
        </p:spPr>
        <p:txBody>
          <a:bodyPr anchor="t"/>
          <a:lstStyle>
            <a:lvl1pPr marL="0" lvl="0" indent="0" algn="ctr">
              <a:buNone/>
              <a:defRPr sz="4200" b="0" kern="1200">
                <a:ea typeface="黑体" panose="02010609060101010101" pitchFamily="49" charset="-122"/>
              </a:defRPr>
            </a:lvl1pPr>
            <a:lvl2pPr marL="457200" lvl="1" indent="-457200" algn="ctr">
              <a:buNone/>
              <a:defRPr sz="4200" b="1" kern="1200">
                <a:ea typeface="宋体" panose="02010600030101010101" pitchFamily="2" charset="-122"/>
              </a:defRPr>
            </a:lvl2pPr>
            <a:lvl3pPr marL="914400" lvl="2" indent="-914400" algn="ctr">
              <a:buNone/>
              <a:defRPr sz="4200" b="1" kern="1200">
                <a:ea typeface="宋体" panose="02010600030101010101" pitchFamily="2" charset="-122"/>
              </a:defRPr>
            </a:lvl3pPr>
            <a:lvl4pPr marL="1371600" lvl="3" indent="-1371600" algn="ctr">
              <a:buNone/>
              <a:defRPr sz="4200" b="1" kern="1200">
                <a:ea typeface="宋体" panose="02010600030101010101" pitchFamily="2" charset="-122"/>
              </a:defRPr>
            </a:lvl4pPr>
            <a:lvl5pPr marL="1828800" lvl="4" indent="-1828800" algn="ctr">
              <a:buNone/>
              <a:defRPr sz="4200" b="1" kern="1200">
                <a:ea typeface="宋体" panose="02010600030101010101" pitchFamily="2" charset="-122"/>
              </a:defRPr>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miter/>
          </a:ln>
        </p:spPr>
        <p:txBody>
          <a:bodyPr anchor="t"/>
          <a:p>
            <a:pPr fontAlgn="base"/>
            <a:endParaRPr lang="en-US" altLang="x-none" strike="noStrike" noProof="1" dirty="0">
              <a:latin typeface="Verdana" panose="020B060403050404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miter/>
          </a:ln>
        </p:spPr>
        <p:txBody>
          <a:bodyPr anchor="t"/>
          <a:p>
            <a:pPr fontAlgn="base"/>
            <a:r>
              <a:rPr lang="en-US" altLang="x-none" strike="noStrike" noProof="1" dirty="0">
                <a:solidFill>
                  <a:schemeClr val="accent1"/>
                </a:solidFill>
                <a:latin typeface="Verdana" panose="020B0604030504040204" pitchFamily="34"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34"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miter/>
          </a:ln>
        </p:spPr>
        <p:txBody>
          <a:bodyPr anchor="t"/>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en-US" altLang="x-none" strike="noStrike" noProof="1" dirty="0">
              <a:latin typeface="Verdana"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p>
        </p:txBody>
      </p:sp>
      <p:sp>
        <p:nvSpPr>
          <p:cNvPr id="7" name="页脚占位符 6"/>
          <p:cNvSpPr>
            <a:spLocks noGrp="1"/>
          </p:cNvSpPr>
          <p:nvPr>
            <p:ph type="ftr" sz="quarter" idx="11"/>
          </p:nvPr>
        </p:nvSpPr>
        <p:spPr/>
        <p:txBody>
          <a:bodyPr/>
          <a:p>
            <a:pPr lvl="0" fontAlgn="base"/>
            <a:endParaRPr lang="zh-CN" altLang="en-US" strike="noStrike" noProof="1" dirty="0"/>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4098" name="组合 2054"/>
          <p:cNvGrpSpPr/>
          <p:nvPr/>
        </p:nvGrpSpPr>
        <p:grpSpPr>
          <a:xfrm>
            <a:off x="228600" y="2889250"/>
            <a:ext cx="8610600" cy="201613"/>
            <a:chOff x="0" y="0"/>
            <a:chExt cx="5424" cy="144"/>
          </a:xfrm>
        </p:grpSpPr>
        <p:sp>
          <p:nvSpPr>
            <p:cNvPr id="4099" name="矩形 2055"/>
            <p:cNvSpPr/>
            <p:nvPr userDrawn="1"/>
          </p:nvSpPr>
          <p:spPr>
            <a:xfrm>
              <a:off x="0" y="0"/>
              <a:ext cx="1808" cy="144"/>
            </a:xfrm>
            <a:prstGeom prst="rect">
              <a:avLst/>
            </a:prstGeom>
            <a:solidFill>
              <a:schemeClr val="bg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4100" name="矩形 2056"/>
            <p:cNvSpPr/>
            <p:nvPr userDrawn="1"/>
          </p:nvSpPr>
          <p:spPr>
            <a:xfrm>
              <a:off x="1808" y="0"/>
              <a:ext cx="1808" cy="144"/>
            </a:xfrm>
            <a:prstGeom prst="rect">
              <a:avLst/>
            </a:prstGeom>
            <a:solidFill>
              <a:schemeClr val="accent1"/>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4101" name="矩形 2057"/>
            <p:cNvSpPr/>
            <p:nvPr userDrawn="1"/>
          </p:nvSpPr>
          <p:spPr>
            <a:xfrm>
              <a:off x="3616" y="0"/>
              <a:ext cx="1808" cy="144"/>
            </a:xfrm>
            <a:prstGeom prst="rect">
              <a:avLst/>
            </a:prstGeom>
            <a:solidFill>
              <a:schemeClr val="tx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miter/>
          </a:ln>
        </p:spPr>
        <p:txBody>
          <a:bodyPr anchor="b"/>
          <a:lstStyle>
            <a:lvl1pPr lvl="0" algn="ctr">
              <a:defRPr sz="5800" b="0" kern="1200">
                <a:latin typeface="Arial" panose="020B0604020202020204" pitchFamily="34" charset="0"/>
                <a:ea typeface="黑体" panose="02010609060101010101" pitchFamily="49" charset="-122"/>
              </a:defRPr>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miter/>
          </a:ln>
        </p:spPr>
        <p:txBody>
          <a:bodyPr anchor="t"/>
          <a:lstStyle>
            <a:lvl1pPr marL="0" lvl="0" indent="0" algn="ctr">
              <a:buNone/>
              <a:defRPr sz="4200" b="0" kern="1200">
                <a:ea typeface="黑体" panose="02010609060101010101" pitchFamily="49" charset="-122"/>
              </a:defRPr>
            </a:lvl1pPr>
            <a:lvl2pPr marL="457200" lvl="1" indent="-457200" algn="ctr">
              <a:buNone/>
              <a:defRPr sz="4200" b="1" kern="1200">
                <a:ea typeface="宋体" panose="02010600030101010101" pitchFamily="2" charset="-122"/>
              </a:defRPr>
            </a:lvl2pPr>
            <a:lvl3pPr marL="914400" lvl="2" indent="-914400" algn="ctr">
              <a:buNone/>
              <a:defRPr sz="4200" b="1" kern="1200">
                <a:ea typeface="宋体" panose="02010600030101010101" pitchFamily="2" charset="-122"/>
              </a:defRPr>
            </a:lvl3pPr>
            <a:lvl4pPr marL="1371600" lvl="3" indent="-1371600" algn="ctr">
              <a:buNone/>
              <a:defRPr sz="4200" b="1" kern="1200">
                <a:ea typeface="宋体" panose="02010600030101010101" pitchFamily="2" charset="-122"/>
              </a:defRPr>
            </a:lvl4pPr>
            <a:lvl5pPr marL="1828800" lvl="4" indent="-1828800" algn="ctr">
              <a:buNone/>
              <a:defRPr sz="4200" b="1" kern="1200">
                <a:ea typeface="宋体" panose="02010600030101010101" pitchFamily="2" charset="-122"/>
              </a:defRPr>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miter/>
          </a:ln>
        </p:spPr>
        <p:txBody>
          <a:bodyPr anchor="t"/>
          <a:p>
            <a:pPr fontAlgn="base"/>
            <a:endParaRPr lang="en-US" altLang="x-none" strike="noStrike" noProof="1" dirty="0">
              <a:latin typeface="Verdana" panose="020B060403050404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miter/>
          </a:ln>
        </p:spPr>
        <p:txBody>
          <a:bodyPr anchor="t"/>
          <a:p>
            <a:pPr fontAlgn="base"/>
            <a:r>
              <a:rPr lang="en-US" altLang="x-none" strike="noStrike" noProof="1" dirty="0">
                <a:solidFill>
                  <a:schemeClr val="accent1"/>
                </a:solidFill>
                <a:latin typeface="Verdana" panose="020B0604030504040204" pitchFamily="34"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34"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miter/>
          </a:ln>
        </p:spPr>
        <p:txBody>
          <a:bodyPr anchor="t"/>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en-US" altLang="x-none" strike="noStrike" noProof="1" dirty="0">
              <a:latin typeface="Verdana" panose="020B060403050404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p>
        </p:txBody>
      </p:sp>
      <p:sp>
        <p:nvSpPr>
          <p:cNvPr id="7" name="页脚占位符 6"/>
          <p:cNvSpPr>
            <a:spLocks noGrp="1"/>
          </p:cNvSpPr>
          <p:nvPr>
            <p:ph type="ftr" sz="quarter" idx="11"/>
          </p:nvPr>
        </p:nvSpPr>
        <p:spPr/>
        <p:txBody>
          <a:bodyPr/>
          <a:p>
            <a:pPr lvl="0" fontAlgn="base"/>
            <a:endParaRPr lang="zh-CN" altLang="en-US" strike="noStrike" noProof="1" dirty="0"/>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miter/>
          </a:ln>
        </p:spPr>
        <p:txBody>
          <a:bodyPr/>
          <a:lstStyle>
            <a:lvl1pPr>
              <a:defRPr sz="1000" b="0">
                <a:latin typeface="Verdana" panose="020B0604030504040204" pitchFamily="34"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miter/>
          </a:ln>
        </p:spPr>
        <p:txBody>
          <a:bodyPr/>
          <a:lstStyle>
            <a:lvl1pPr algn="ctr">
              <a:defRPr sz="1000" b="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miter/>
          </a:ln>
        </p:spPr>
        <p:txBody>
          <a:bodyPr/>
          <a:lstStyle>
            <a:lvl1pPr algn="r">
              <a:defRPr sz="1000" b="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
        <p:nvSpPr>
          <p:cNvPr id="1031"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
        <p:nvSpPr>
          <p:cNvPr id="1032"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1033"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
        <p:nvSpPr>
          <p:cNvPr id="1034"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l" defTabSz="914400" eaLnBrk="1" fontAlgn="base" latinLnBrk="0" hangingPunct="1">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miter/>
          </a:ln>
        </p:spPr>
        <p:txBody>
          <a:bodyPr/>
          <a:lstStyle>
            <a:lvl1pPr>
              <a:defRPr sz="1000" b="0">
                <a:latin typeface="Verdana" panose="020B0604030504040204" pitchFamily="34"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miter/>
          </a:ln>
        </p:spPr>
        <p:txBody>
          <a:bodyPr/>
          <a:lstStyle>
            <a:lvl1pPr algn="ctr">
              <a:defRPr sz="1000" b="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miter/>
          </a:ln>
        </p:spPr>
        <p:txBody>
          <a:bodyPr/>
          <a:lstStyle>
            <a:lvl1pPr algn="r">
              <a:defRPr sz="1000" b="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
        <p:nvSpPr>
          <p:cNvPr id="2055"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
        <p:nvSpPr>
          <p:cNvPr id="2056"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2057"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
        <p:nvSpPr>
          <p:cNvPr id="2058"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b="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marL="0" lvl="0" indent="0" algn="l" defTabSz="914400" eaLnBrk="1" fontAlgn="base" latinLnBrk="0" hangingPunct="1">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5.w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6.w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4097"/>
          <p:cNvSpPr>
            <a:spLocks noGrp="1"/>
          </p:cNvSpPr>
          <p:nvPr>
            <p:ph type="ctrTitle"/>
          </p:nvPr>
        </p:nvSpPr>
        <p:spPr>
          <a:ln/>
        </p:spPr>
        <p:txBody>
          <a:bodyPr anchor="b"/>
          <a:p>
            <a:pPr defTabSz="914400">
              <a:buClrTx/>
              <a:buSzTx/>
              <a:buFontTx/>
            </a:pPr>
            <a:r>
              <a:rPr lang="en-US" altLang="zh-CN" sz="4000" b="1" kern="1200" baseline="0">
                <a:latin typeface="+mj-lt"/>
                <a:ea typeface="+mj-ea"/>
                <a:cs typeface="+mj-cs"/>
              </a:rPr>
              <a:t>Software Engineering Approach to</a:t>
            </a:r>
            <a:br>
              <a:rPr lang="en-US" altLang="zh-CN" sz="4000" b="1" kern="1200" baseline="0">
                <a:latin typeface="+mj-lt"/>
                <a:ea typeface="+mj-ea"/>
                <a:cs typeface="+mj-cs"/>
              </a:rPr>
            </a:br>
            <a:r>
              <a:rPr lang="en-US" altLang="zh-CN" sz="4000" b="1" kern="1200" baseline="0">
                <a:latin typeface="+mj-lt"/>
                <a:ea typeface="+mj-ea"/>
                <a:cs typeface="+mj-cs"/>
              </a:rPr>
              <a:t>Human-Computer-Interaction</a:t>
            </a:r>
            <a:endParaRPr lang="en-US" altLang="zh-CN" sz="4000" b="1" kern="1200" baseline="0" dirty="0">
              <a:latin typeface="+mj-lt"/>
              <a:ea typeface="+mj-ea"/>
              <a:cs typeface="+mj-cs"/>
            </a:endParaRPr>
          </a:p>
        </p:txBody>
      </p:sp>
      <p:sp>
        <p:nvSpPr>
          <p:cNvPr id="6146" name="副标题 4098"/>
          <p:cNvSpPr>
            <a:spLocks noGrp="1"/>
          </p:cNvSpPr>
          <p:nvPr>
            <p:ph type="subTitle" idx="1"/>
          </p:nvPr>
        </p:nvSpPr>
        <p:spPr>
          <a:ln/>
        </p:spPr>
        <p:txBody>
          <a:bodyPr anchor="t"/>
          <a:p>
            <a:pPr defTabSz="914400">
              <a:buSzPct val="75000"/>
            </a:pPr>
            <a:r>
              <a:rPr lang="en-US" altLang="zh-CN" kern="1200" baseline="0" dirty="0">
                <a:latin typeface="+mn-lt"/>
                <a:ea typeface="黑体" panose="02010609060101010101" pitchFamily="49" charset="-122"/>
                <a:cs typeface="+mn-cs"/>
              </a:rPr>
              <a:t>Chapter 3 </a:t>
            </a:r>
            <a:r>
              <a:rPr lang="en-US" altLang="zh-CN" kern="1200" baseline="0" dirty="0">
                <a:latin typeface="+mn-lt"/>
                <a:ea typeface="黑体" panose="02010609060101010101" pitchFamily="49" charset="-122"/>
                <a:cs typeface="+mn-cs"/>
              </a:rPr>
              <a:t>Example</a:t>
            </a:r>
            <a:endParaRPr lang="en-US" altLang="zh-CN" kern="1200" baseline="0" dirty="0">
              <a:latin typeface="+mn-lt"/>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25601"/>
          <p:cNvSpPr>
            <a:spLocks noGrp="1"/>
          </p:cNvSpPr>
          <p:nvPr>
            <p:ph type="title"/>
          </p:nvPr>
        </p:nvSpPr>
        <p:spPr>
          <a:ln/>
        </p:spPr>
        <p:txBody>
          <a:bodyPr anchor="b"/>
          <a:p>
            <a:r>
              <a:rPr lang="en-US" altLang="zh-CN" dirty="0"/>
              <a:t>Multiple Classes of Users</a:t>
            </a:r>
            <a:endParaRPr lang="en-US" altLang="zh-CN" dirty="0"/>
          </a:p>
        </p:txBody>
      </p:sp>
      <p:sp>
        <p:nvSpPr>
          <p:cNvPr id="25603" name="内容占位符 25602"/>
          <p:cNvSpPr>
            <a:spLocks noGrp="1"/>
          </p:cNvSpPr>
          <p:nvPr>
            <p:ph idx="1"/>
          </p:nvPr>
        </p:nvSpPr>
        <p:spPr>
          <a:ln/>
        </p:spPr>
        <p:txBody>
          <a:bodyPr anchor="t"/>
          <a:p>
            <a:pPr>
              <a:lnSpc>
                <a:spcPct val="90000"/>
              </a:lnSpc>
            </a:pPr>
            <a:r>
              <a:rPr lang="en-US" altLang="zh-CN" dirty="0"/>
              <a:t>Many applications have several kinds of users</a:t>
            </a:r>
            <a:endParaRPr lang="en-US" altLang="zh-CN" dirty="0"/>
          </a:p>
          <a:p>
            <a:pPr lvl="1">
              <a:lnSpc>
                <a:spcPct val="90000"/>
              </a:lnSpc>
            </a:pPr>
            <a:r>
              <a:rPr lang="en-US" altLang="zh-CN" dirty="0"/>
              <a:t>Character process</a:t>
            </a:r>
            <a:endParaRPr lang="en-US" altLang="zh-CN" dirty="0"/>
          </a:p>
          <a:p>
            <a:pPr lvl="1">
              <a:lnSpc>
                <a:spcPct val="90000"/>
              </a:lnSpc>
            </a:pPr>
            <a:r>
              <a:rPr lang="en-US" altLang="zh-CN" dirty="0"/>
              <a:t>Web design</a:t>
            </a:r>
            <a:endParaRPr lang="en-US" altLang="zh-CN" dirty="0"/>
          </a:p>
          <a:p>
            <a:pPr>
              <a:lnSpc>
                <a:spcPct val="90000"/>
              </a:lnSpc>
            </a:pPr>
            <a:r>
              <a:rPr lang="en-US" altLang="zh-CN" dirty="0"/>
              <a:t>Example: Olympic Message System</a:t>
            </a:r>
            <a:endParaRPr lang="en-US" altLang="zh-CN" dirty="0"/>
          </a:p>
          <a:p>
            <a:pPr lvl="1">
              <a:lnSpc>
                <a:spcPct val="90000"/>
              </a:lnSpc>
            </a:pPr>
            <a:r>
              <a:rPr lang="en-US" altLang="zh-CN" dirty="0"/>
              <a:t>Athletes</a:t>
            </a:r>
            <a:endParaRPr lang="en-US" altLang="zh-CN" dirty="0"/>
          </a:p>
          <a:p>
            <a:pPr lvl="1">
              <a:lnSpc>
                <a:spcPct val="90000"/>
              </a:lnSpc>
            </a:pPr>
            <a:r>
              <a:rPr lang="en-US" altLang="zh-CN" dirty="0"/>
              <a:t>Friends &amp; family</a:t>
            </a:r>
            <a:endParaRPr lang="en-US" altLang="zh-CN" dirty="0"/>
          </a:p>
          <a:p>
            <a:pPr lvl="1">
              <a:lnSpc>
                <a:spcPct val="90000"/>
              </a:lnSpc>
            </a:pPr>
            <a:r>
              <a:rPr lang="en-US" altLang="zh-CN" dirty="0"/>
              <a:t>Telephone operators</a:t>
            </a:r>
            <a:endParaRPr lang="en-US" altLang="zh-CN" dirty="0"/>
          </a:p>
          <a:p>
            <a:pPr lvl="1">
              <a:lnSpc>
                <a:spcPct val="90000"/>
              </a:lnSpc>
            </a:pPr>
            <a:r>
              <a:rPr lang="en-US" altLang="zh-CN" dirty="0"/>
              <a:t>Sysadmins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charRg st="107" end="11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5603">
                                            <p:txEl>
                                              <p:charRg st="116" end="133"/>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5603">
                                            <p:txEl>
                                              <p:charRg st="133" end="15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5603">
                                            <p:txEl>
                                              <p:charRg st="153" end="16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26625"/>
          <p:cNvSpPr>
            <a:spLocks noGrp="1"/>
          </p:cNvSpPr>
          <p:nvPr>
            <p:ph type="title"/>
          </p:nvPr>
        </p:nvSpPr>
        <p:spPr>
          <a:ln/>
        </p:spPr>
        <p:txBody>
          <a:bodyPr anchor="b"/>
          <a:p>
            <a:r>
              <a:rPr lang="en-US" altLang="zh-CN" dirty="0"/>
              <a:t>Olympic Message System</a:t>
            </a:r>
            <a:endParaRPr lang="en-US" altLang="zh-CN" dirty="0"/>
          </a:p>
        </p:txBody>
      </p:sp>
      <p:sp>
        <p:nvSpPr>
          <p:cNvPr id="26627" name="内容占位符 26626"/>
          <p:cNvSpPr>
            <a:spLocks noGrp="1"/>
          </p:cNvSpPr>
          <p:nvPr>
            <p:ph idx="1"/>
          </p:nvPr>
        </p:nvSpPr>
        <p:spPr>
          <a:ln/>
        </p:spPr>
        <p:txBody>
          <a:bodyPr anchor="t"/>
          <a:p>
            <a:r>
              <a:rPr lang="en-US" altLang="zh-CN" dirty="0"/>
              <a:t>Design a computer system for thousands of people</a:t>
            </a:r>
            <a:endParaRPr lang="en-US" altLang="zh-CN" dirty="0"/>
          </a:p>
          <a:p>
            <a:pPr lvl="1"/>
            <a:r>
              <a:rPr lang="en-US" altLang="zh-CN" dirty="0"/>
              <a:t>Probably have never used computer</a:t>
            </a:r>
            <a:endParaRPr lang="en-US" altLang="zh-CN" dirty="0"/>
          </a:p>
          <a:p>
            <a:pPr lvl="1"/>
            <a:r>
              <a:rPr lang="en-US" altLang="zh-CN" dirty="0"/>
              <a:t>Present little or no opportunity to be trained</a:t>
            </a:r>
            <a:endParaRPr lang="en-US" altLang="zh-CN" dirty="0"/>
          </a:p>
          <a:p>
            <a:pPr lvl="1"/>
            <a:r>
              <a:rPr lang="en-US" altLang="zh-CN" dirty="0"/>
              <a:t>Have no touchtone phones at home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6627">
                                            <p:txEl>
                                              <p:charRg st="49" end="83"/>
                                            </p:txEl>
                                          </p:spTgt>
                                        </p:tgtEl>
                                        <p:attrNameLst>
                                          <p:attrName>style.visibility</p:attrName>
                                        </p:attrNameLst>
                                      </p:cBhvr>
                                      <p:to>
                                        <p:strVal val="visible"/>
                                      </p:to>
                                    </p:set>
                                    <p:animEffect transition="in" filter="checkerboard(across)">
                                      <p:cBhvr>
                                        <p:cTn id="7" dur="500"/>
                                        <p:tgtEl>
                                          <p:spTgt spid="26627">
                                            <p:txEl>
                                              <p:charRg st="49" end="83"/>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6627">
                                            <p:txEl>
                                              <p:charRg st="83" end="130"/>
                                            </p:txEl>
                                          </p:spTgt>
                                        </p:tgtEl>
                                        <p:attrNameLst>
                                          <p:attrName>style.visibility</p:attrName>
                                        </p:attrNameLst>
                                      </p:cBhvr>
                                      <p:to>
                                        <p:strVal val="visible"/>
                                      </p:to>
                                    </p:set>
                                    <p:animEffect transition="in" filter="checkerboard(across)">
                                      <p:cBhvr>
                                        <p:cTn id="11" dur="500"/>
                                        <p:tgtEl>
                                          <p:spTgt spid="26627">
                                            <p:txEl>
                                              <p:charRg st="83" end="13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26627">
                                            <p:txEl>
                                              <p:charRg st="130" end="163"/>
                                            </p:txEl>
                                          </p:spTgt>
                                        </p:tgtEl>
                                        <p:attrNameLst>
                                          <p:attrName>style.visibility</p:attrName>
                                        </p:attrNameLst>
                                      </p:cBhvr>
                                      <p:to>
                                        <p:strVal val="visible"/>
                                      </p:to>
                                    </p:set>
                                    <p:animEffect transition="in" filter="checkerboard(across)">
                                      <p:cBhvr>
                                        <p:cTn id="15" dur="500"/>
                                        <p:tgtEl>
                                          <p:spTgt spid="26627">
                                            <p:txEl>
                                              <p:charRg st="130" end="16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28673"/>
          <p:cNvSpPr>
            <a:spLocks noGrp="1"/>
          </p:cNvSpPr>
          <p:nvPr>
            <p:ph type="title"/>
          </p:nvPr>
        </p:nvSpPr>
        <p:spPr>
          <a:ln/>
        </p:spPr>
        <p:txBody>
          <a:bodyPr anchor="b"/>
          <a:p>
            <a:r>
              <a:rPr lang="en-US" altLang="zh-CN" sz="4000" dirty="0"/>
              <a:t>Example: Self-Service Grocery Checkout</a:t>
            </a:r>
            <a:endParaRPr lang="en-US" altLang="zh-CN" sz="4000" dirty="0"/>
          </a:p>
        </p:txBody>
      </p:sp>
      <p:pic>
        <p:nvPicPr>
          <p:cNvPr id="19458" name="图片 28674" descr="250px-Wal-Mart_Self_Checkout"/>
          <p:cNvPicPr>
            <a:picLocks noChangeAspect="1"/>
          </p:cNvPicPr>
          <p:nvPr/>
        </p:nvPicPr>
        <p:blipFill>
          <a:blip r:embed="rId1"/>
          <a:stretch>
            <a:fillRect/>
          </a:stretch>
        </p:blipFill>
        <p:spPr>
          <a:xfrm>
            <a:off x="1187450" y="1557338"/>
            <a:ext cx="6769100" cy="50895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29697"/>
          <p:cNvSpPr>
            <a:spLocks noGrp="1"/>
          </p:cNvSpPr>
          <p:nvPr>
            <p:ph type="title"/>
          </p:nvPr>
        </p:nvSpPr>
        <p:spPr>
          <a:ln/>
        </p:spPr>
        <p:txBody>
          <a:bodyPr anchor="b"/>
          <a:p>
            <a:r>
              <a:rPr lang="en-US" altLang="zh-CN" sz="4000" dirty="0"/>
              <a:t>Example: Self-Service Grocery Checkout</a:t>
            </a:r>
            <a:endParaRPr lang="en-US" altLang="zh-CN" sz="4000" dirty="0"/>
          </a:p>
        </p:txBody>
      </p:sp>
      <p:sp>
        <p:nvSpPr>
          <p:cNvPr id="29699" name="内容占位符 29698"/>
          <p:cNvSpPr>
            <a:spLocks noGrp="1"/>
          </p:cNvSpPr>
          <p:nvPr>
            <p:ph idx="1"/>
          </p:nvPr>
        </p:nvSpPr>
        <p:spPr>
          <a:ln/>
        </p:spPr>
        <p:txBody>
          <a:bodyPr anchor="t"/>
          <a:p>
            <a:r>
              <a:rPr lang="en-US" altLang="zh-CN" sz="2800" dirty="0"/>
              <a:t>Who are the users?</a:t>
            </a:r>
            <a:endParaRPr lang="en-US" altLang="zh-CN" sz="2800" dirty="0"/>
          </a:p>
          <a:p>
            <a:pPr lvl="1"/>
            <a:r>
              <a:rPr lang="en-US" altLang="zh-CN" sz="2400" dirty="0"/>
              <a:t>Grocery shoppers</a:t>
            </a:r>
            <a:endParaRPr lang="en-US" altLang="zh-CN" sz="2400" dirty="0"/>
          </a:p>
          <a:p>
            <a:pPr lvl="1"/>
            <a:r>
              <a:rPr lang="en-US" altLang="zh-CN" sz="2400" dirty="0"/>
              <a:t>Wide range of ages(10-80) </a:t>
            </a:r>
            <a:endParaRPr lang="en-US" altLang="zh-CN" sz="2400" dirty="0"/>
          </a:p>
          <a:p>
            <a:pPr lvl="1"/>
            <a:r>
              <a:rPr lang="en-US" altLang="zh-CN" sz="2400" dirty="0"/>
              <a:t>Physical abilities (height, mobility, strength)</a:t>
            </a:r>
            <a:endParaRPr lang="en-US" altLang="zh-CN" sz="2400" dirty="0"/>
          </a:p>
          <a:p>
            <a:pPr lvl="1"/>
            <a:r>
              <a:rPr lang="en-US" altLang="zh-CN" sz="2400" dirty="0"/>
              <a:t>No computer experience</a:t>
            </a:r>
            <a:endParaRPr lang="en-US" altLang="zh-CN" sz="2400" dirty="0"/>
          </a:p>
          <a:p>
            <a:pPr lvl="1"/>
            <a:r>
              <a:rPr lang="en-US" altLang="zh-CN" sz="2400" dirty="0"/>
              <a:t>No training: walk up and use</a:t>
            </a:r>
            <a:endParaRPr lang="en-US" altLang="zh-CN" sz="2400" dirty="0"/>
          </a:p>
          <a:p>
            <a:pPr lvl="1"/>
            <a:r>
              <a:rPr lang="en-US" altLang="zh-CN" sz="2400" dirty="0"/>
              <a:t>Knowledge of food, but not about supermarket inventory techniques</a:t>
            </a:r>
            <a:endParaRPr lang="en-US" altLang="zh-CN" sz="2400" dirty="0"/>
          </a:p>
          <a:p>
            <a:pPr lvl="1"/>
            <a:r>
              <a:rPr lang="en-US" altLang="zh-CN" sz="2400" dirty="0"/>
              <a:t>Supermarket shoppers often ask each other for help finding things</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charRg st="19" end="3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9699">
                                            <p:txEl>
                                              <p:charRg st="36" end="63"/>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9699">
                                            <p:txEl>
                                              <p:charRg st="63" end="11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9699">
                                            <p:txEl>
                                              <p:charRg st="111" end="13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9699">
                                            <p:txEl>
                                              <p:charRg st="134" end="16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9699">
                                            <p:txEl>
                                              <p:charRg st="163" end="229"/>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9699">
                                            <p:txEl>
                                              <p:charRg st="229" end="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30721"/>
          <p:cNvSpPr>
            <a:spLocks noGrp="1"/>
          </p:cNvSpPr>
          <p:nvPr>
            <p:ph type="title"/>
          </p:nvPr>
        </p:nvSpPr>
        <p:spPr>
          <a:ln/>
        </p:spPr>
        <p:txBody>
          <a:bodyPr anchor="b"/>
          <a:p>
            <a:r>
              <a:rPr lang="en-US" altLang="zh-CN" sz="4000" dirty="0"/>
              <a:t>Example: Self-Service Grocery Checkout</a:t>
            </a:r>
            <a:endParaRPr lang="en-US" altLang="zh-CN" sz="4000" dirty="0"/>
          </a:p>
        </p:txBody>
      </p:sp>
      <p:sp>
        <p:nvSpPr>
          <p:cNvPr id="30723" name="内容占位符 30722"/>
          <p:cNvSpPr>
            <a:spLocks noGrp="1"/>
          </p:cNvSpPr>
          <p:nvPr>
            <p:ph idx="1"/>
          </p:nvPr>
        </p:nvSpPr>
        <p:spPr>
          <a:ln/>
        </p:spPr>
        <p:txBody>
          <a:bodyPr anchor="t"/>
          <a:p>
            <a:r>
              <a:rPr lang="en-US" altLang="zh-CN" dirty="0"/>
              <a:t>Major user classes</a:t>
            </a:r>
            <a:endParaRPr lang="en-US" altLang="zh-CN" dirty="0"/>
          </a:p>
          <a:p>
            <a:pPr lvl="1"/>
            <a:r>
              <a:rPr lang="en-US" altLang="zh-CN" dirty="0"/>
              <a:t>Family shopping is often done by women, often accompanied by small children</a:t>
            </a:r>
            <a:endParaRPr lang="en-US" altLang="zh-CN" dirty="0"/>
          </a:p>
          <a:p>
            <a:pPr lvl="1"/>
            <a:r>
              <a:rPr lang="en-US" altLang="zh-CN" dirty="0"/>
              <a:t>Store clerks who need to help shoppers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charRg st="19" end="9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charRg st="95" end="13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31745"/>
          <p:cNvSpPr>
            <a:spLocks noGrp="1"/>
          </p:cNvSpPr>
          <p:nvPr>
            <p:ph type="title"/>
          </p:nvPr>
        </p:nvSpPr>
        <p:spPr>
          <a:ln/>
        </p:spPr>
        <p:txBody>
          <a:bodyPr anchor="b"/>
          <a:p>
            <a:r>
              <a:rPr lang="en-US" altLang="zh-CN" dirty="0"/>
              <a:t>Task Analysis</a:t>
            </a:r>
            <a:endParaRPr lang="en-US" altLang="zh-CN" dirty="0"/>
          </a:p>
        </p:txBody>
      </p:sp>
      <p:sp>
        <p:nvSpPr>
          <p:cNvPr id="31747" name="内容占位符 31746"/>
          <p:cNvSpPr>
            <a:spLocks noGrp="1"/>
          </p:cNvSpPr>
          <p:nvPr>
            <p:ph idx="1"/>
          </p:nvPr>
        </p:nvSpPr>
        <p:spPr>
          <a:ln/>
        </p:spPr>
        <p:txBody>
          <a:bodyPr anchor="t"/>
          <a:p>
            <a:pPr>
              <a:lnSpc>
                <a:spcPct val="80000"/>
              </a:lnSpc>
            </a:pPr>
            <a:r>
              <a:rPr lang="en-US" altLang="zh-CN" sz="2800" dirty="0"/>
              <a:t>Identify the individual tasks the program might solve</a:t>
            </a:r>
            <a:endParaRPr lang="en-US" altLang="zh-CN" sz="2800" dirty="0"/>
          </a:p>
          <a:p>
            <a:pPr>
              <a:lnSpc>
                <a:spcPct val="80000"/>
              </a:lnSpc>
            </a:pPr>
            <a:r>
              <a:rPr lang="en-US" altLang="zh-CN" sz="2800" dirty="0"/>
              <a:t>Each task is a goal (what, not how)</a:t>
            </a:r>
            <a:endParaRPr lang="en-US" altLang="zh-CN" sz="2800" dirty="0"/>
          </a:p>
          <a:p>
            <a:pPr>
              <a:lnSpc>
                <a:spcPct val="80000"/>
              </a:lnSpc>
            </a:pPr>
            <a:r>
              <a:rPr lang="en-US" altLang="zh-CN" sz="2800" dirty="0"/>
              <a:t>Often helps to start with overall goal of the system and then decompose it hierarchically into tasks</a:t>
            </a:r>
            <a:endParaRPr lang="en-US" altLang="zh-CN" sz="2800" dirty="0"/>
          </a:p>
          <a:p>
            <a:pPr lvl="1">
              <a:lnSpc>
                <a:spcPct val="80000"/>
              </a:lnSpc>
            </a:pPr>
            <a:r>
              <a:rPr lang="en-US" altLang="zh-CN" sz="2400" dirty="0"/>
              <a:t>Overall goal: </a:t>
            </a:r>
            <a:endParaRPr lang="en-US" altLang="zh-CN" sz="2400" dirty="0"/>
          </a:p>
          <a:p>
            <a:pPr lvl="2">
              <a:lnSpc>
                <a:spcPct val="80000"/>
              </a:lnSpc>
            </a:pPr>
            <a:r>
              <a:rPr lang="en-US" altLang="zh-CN" sz="2000" dirty="0"/>
              <a:t>Shoppers pay for their own groceries </a:t>
            </a:r>
            <a:endParaRPr lang="en-US" altLang="zh-CN" sz="2000" dirty="0"/>
          </a:p>
          <a:p>
            <a:pPr lvl="1">
              <a:lnSpc>
                <a:spcPct val="80000"/>
              </a:lnSpc>
            </a:pPr>
            <a:r>
              <a:rPr lang="en-US" altLang="zh-CN" sz="2400" dirty="0"/>
              <a:t>Tasks</a:t>
            </a:r>
            <a:endParaRPr lang="en-US" altLang="zh-CN" sz="2400" dirty="0"/>
          </a:p>
          <a:p>
            <a:pPr lvl="2">
              <a:lnSpc>
                <a:spcPct val="80000"/>
              </a:lnSpc>
            </a:pPr>
            <a:r>
              <a:rPr lang="en-US" altLang="zh-CN" sz="2000" dirty="0"/>
              <a:t>Enter groceries into register</a:t>
            </a:r>
            <a:endParaRPr lang="en-US" altLang="zh-CN" sz="2000" dirty="0"/>
          </a:p>
          <a:p>
            <a:pPr lvl="2">
              <a:lnSpc>
                <a:spcPct val="80000"/>
              </a:lnSpc>
            </a:pPr>
            <a:r>
              <a:rPr lang="en-US" altLang="zh-CN" sz="2000" dirty="0"/>
              <a:t>Bag groceries</a:t>
            </a:r>
            <a:endParaRPr lang="en-US" altLang="zh-CN" sz="2000" dirty="0"/>
          </a:p>
          <a:p>
            <a:pPr lvl="2">
              <a:lnSpc>
                <a:spcPct val="80000"/>
              </a:lnSpc>
            </a:pPr>
            <a:r>
              <a:rPr lang="en-US" altLang="zh-CN" sz="2000" dirty="0"/>
              <a:t>pay</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1747">
                                            <p:txEl>
                                              <p:charRg st="90" end="191"/>
                                            </p:txEl>
                                          </p:spTgt>
                                        </p:tgtEl>
                                        <p:attrNameLst>
                                          <p:attrName>style.visibility</p:attrName>
                                        </p:attrNameLst>
                                      </p:cBhvr>
                                      <p:to>
                                        <p:strVal val="visible"/>
                                      </p:to>
                                    </p:set>
                                    <p:animEffect transition="in" filter="checkerboard(across)">
                                      <p:cBhvr>
                                        <p:cTn id="7" dur="500"/>
                                        <p:tgtEl>
                                          <p:spTgt spid="31747">
                                            <p:txEl>
                                              <p:charRg st="90" end="191"/>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1747">
                                            <p:txEl>
                                              <p:charRg st="191" end="206"/>
                                            </p:txEl>
                                          </p:spTgt>
                                        </p:tgtEl>
                                        <p:attrNameLst>
                                          <p:attrName>style.visibility</p:attrName>
                                        </p:attrNameLst>
                                      </p:cBhvr>
                                      <p:to>
                                        <p:strVal val="visible"/>
                                      </p:to>
                                    </p:set>
                                    <p:animEffect transition="in" filter="checkerboard(across)">
                                      <p:cBhvr>
                                        <p:cTn id="11" dur="500"/>
                                        <p:tgtEl>
                                          <p:spTgt spid="31747">
                                            <p:txEl>
                                              <p:charRg st="191" end="206"/>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1747">
                                            <p:txEl>
                                              <p:charRg st="206" end="244"/>
                                            </p:txEl>
                                          </p:spTgt>
                                        </p:tgtEl>
                                        <p:attrNameLst>
                                          <p:attrName>style.visibility</p:attrName>
                                        </p:attrNameLst>
                                      </p:cBhvr>
                                      <p:to>
                                        <p:strVal val="visible"/>
                                      </p:to>
                                    </p:set>
                                    <p:animEffect transition="in" filter="checkerboard(across)">
                                      <p:cBhvr>
                                        <p:cTn id="15" dur="500"/>
                                        <p:tgtEl>
                                          <p:spTgt spid="31747">
                                            <p:txEl>
                                              <p:charRg st="206" end="244"/>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1747">
                                            <p:txEl>
                                              <p:charRg st="244" end="250"/>
                                            </p:txEl>
                                          </p:spTgt>
                                        </p:tgtEl>
                                        <p:attrNameLst>
                                          <p:attrName>style.visibility</p:attrName>
                                        </p:attrNameLst>
                                      </p:cBhvr>
                                      <p:to>
                                        <p:strVal val="visible"/>
                                      </p:to>
                                    </p:set>
                                    <p:animEffect transition="in" filter="checkerboard(across)">
                                      <p:cBhvr>
                                        <p:cTn id="19" dur="500"/>
                                        <p:tgtEl>
                                          <p:spTgt spid="31747">
                                            <p:txEl>
                                              <p:charRg st="244" end="250"/>
                                            </p:txEl>
                                          </p:spTgt>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31747">
                                            <p:txEl>
                                              <p:charRg st="250" end="280"/>
                                            </p:txEl>
                                          </p:spTgt>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31747">
                                            <p:txEl>
                                              <p:charRg st="280" end="294"/>
                                            </p:txEl>
                                          </p:spTgt>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31747">
                                            <p:txEl>
                                              <p:charRg st="294" end="29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32769"/>
          <p:cNvSpPr>
            <a:spLocks noGrp="1"/>
          </p:cNvSpPr>
          <p:nvPr>
            <p:ph type="title"/>
          </p:nvPr>
        </p:nvSpPr>
        <p:spPr>
          <a:ln/>
        </p:spPr>
        <p:txBody>
          <a:bodyPr anchor="b"/>
          <a:p>
            <a:r>
              <a:rPr lang="en-US" altLang="zh-CN" dirty="0"/>
              <a:t>Essential Parts of Task Analysis</a:t>
            </a:r>
            <a:endParaRPr lang="en-US" altLang="zh-CN" dirty="0"/>
          </a:p>
        </p:txBody>
      </p:sp>
      <p:sp>
        <p:nvSpPr>
          <p:cNvPr id="32771" name="内容占位符 32770"/>
          <p:cNvSpPr>
            <a:spLocks noGrp="1"/>
          </p:cNvSpPr>
          <p:nvPr>
            <p:ph idx="1"/>
          </p:nvPr>
        </p:nvSpPr>
        <p:spPr>
          <a:ln/>
        </p:spPr>
        <p:txBody>
          <a:bodyPr anchor="t"/>
          <a:p>
            <a:r>
              <a:rPr lang="en-US" altLang="zh-CN" sz="2800" dirty="0"/>
              <a:t>What needs to be done?</a:t>
            </a:r>
            <a:endParaRPr lang="en-US" altLang="zh-CN" sz="2800" dirty="0"/>
          </a:p>
          <a:p>
            <a:pPr lvl="1"/>
            <a:r>
              <a:rPr lang="en-US" altLang="zh-CN" sz="2400" dirty="0"/>
              <a:t>Goal</a:t>
            </a:r>
            <a:endParaRPr lang="en-US" altLang="zh-CN" sz="2400" dirty="0"/>
          </a:p>
          <a:p>
            <a:r>
              <a:rPr lang="en-US" altLang="zh-CN" sz="2800" dirty="0"/>
              <a:t>What must be done first to make it possible?</a:t>
            </a:r>
            <a:endParaRPr lang="en-US" altLang="zh-CN" sz="2800" dirty="0"/>
          </a:p>
          <a:p>
            <a:pPr lvl="1"/>
            <a:r>
              <a:rPr lang="en-US" altLang="zh-CN" sz="2400" dirty="0"/>
              <a:t>Preconditions</a:t>
            </a:r>
            <a:endParaRPr lang="en-US" altLang="zh-CN" sz="2400" dirty="0"/>
          </a:p>
          <a:p>
            <a:pPr lvl="2"/>
            <a:r>
              <a:rPr lang="en-US" altLang="zh-CN" sz="2000" dirty="0"/>
              <a:t>Tasks on which this task depends</a:t>
            </a:r>
            <a:endParaRPr lang="en-US" altLang="zh-CN" sz="2000" dirty="0"/>
          </a:p>
          <a:p>
            <a:pPr lvl="2"/>
            <a:r>
              <a:rPr lang="en-US" altLang="zh-CN" sz="2000" dirty="0"/>
              <a:t>Information that must be known to the user</a:t>
            </a:r>
            <a:endParaRPr lang="en-US" altLang="zh-CN" sz="2000" dirty="0"/>
          </a:p>
          <a:p>
            <a:r>
              <a:rPr lang="en-US" altLang="zh-CN" sz="2800" dirty="0"/>
              <a:t>What steps are involved in doing the task?</a:t>
            </a:r>
            <a:endParaRPr lang="en-US" altLang="zh-CN" sz="2800" dirty="0"/>
          </a:p>
          <a:p>
            <a:pPr lvl="1"/>
            <a:r>
              <a:rPr lang="en-US" altLang="zh-CN" sz="2400" dirty="0"/>
              <a:t>Subtasks</a:t>
            </a:r>
            <a:endParaRPr lang="en-US" altLang="zh-CN" sz="2400" dirty="0"/>
          </a:p>
          <a:p>
            <a:pPr lvl="1"/>
            <a:r>
              <a:rPr lang="en-US" altLang="zh-CN" sz="2400" dirty="0"/>
              <a:t>Subtasks may be decomposed recursively</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2771">
                                            <p:txEl>
                                              <p:charRg st="23" end="28"/>
                                            </p:txEl>
                                          </p:spTgt>
                                        </p:tgtEl>
                                        <p:attrNameLst>
                                          <p:attrName>style.visibility</p:attrName>
                                        </p:attrNameLst>
                                      </p:cBhvr>
                                      <p:to>
                                        <p:strVal val="visible"/>
                                      </p:to>
                                    </p:set>
                                    <p:animEffect transition="in" filter="blinds(horizontal)">
                                      <p:cBhvr>
                                        <p:cTn id="7" dur="500"/>
                                        <p:tgtEl>
                                          <p:spTgt spid="32771">
                                            <p:txEl>
                                              <p:charRg st="23" end="28"/>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771">
                                            <p:txEl>
                                              <p:charRg st="73" end="87"/>
                                            </p:txEl>
                                          </p:spTgt>
                                        </p:tgtEl>
                                        <p:attrNameLst>
                                          <p:attrName>style.visibility</p:attrName>
                                        </p:attrNameLst>
                                      </p:cBhvr>
                                      <p:to>
                                        <p:strVal val="visible"/>
                                      </p:to>
                                    </p:set>
                                    <p:animEffect transition="in" filter="blinds(horizontal)">
                                      <p:cBhvr>
                                        <p:cTn id="11" dur="500"/>
                                        <p:tgtEl>
                                          <p:spTgt spid="32771">
                                            <p:txEl>
                                              <p:charRg st="73" end="87"/>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2771">
                                            <p:txEl>
                                              <p:charRg st="87" end="120"/>
                                            </p:txEl>
                                          </p:spTgt>
                                        </p:tgtEl>
                                        <p:attrNameLst>
                                          <p:attrName>style.visibility</p:attrName>
                                        </p:attrNameLst>
                                      </p:cBhvr>
                                      <p:to>
                                        <p:strVal val="visible"/>
                                      </p:to>
                                    </p:set>
                                    <p:animEffect transition="in" filter="blinds(horizontal)">
                                      <p:cBhvr>
                                        <p:cTn id="15" dur="500"/>
                                        <p:tgtEl>
                                          <p:spTgt spid="32771">
                                            <p:txEl>
                                              <p:charRg st="87" end="120"/>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2771">
                                            <p:txEl>
                                              <p:charRg st="120" end="163"/>
                                            </p:txEl>
                                          </p:spTgt>
                                        </p:tgtEl>
                                        <p:attrNameLst>
                                          <p:attrName>style.visibility</p:attrName>
                                        </p:attrNameLst>
                                      </p:cBhvr>
                                      <p:to>
                                        <p:strVal val="visible"/>
                                      </p:to>
                                    </p:set>
                                    <p:animEffect transition="in" filter="blinds(horizontal)">
                                      <p:cBhvr>
                                        <p:cTn id="19" dur="500"/>
                                        <p:tgtEl>
                                          <p:spTgt spid="32771">
                                            <p:txEl>
                                              <p:charRg st="120" end="16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2771">
                                            <p:txEl>
                                              <p:charRg st="206" end="215"/>
                                            </p:txEl>
                                          </p:spTgt>
                                        </p:tgtEl>
                                        <p:attrNameLst>
                                          <p:attrName>style.visibility</p:attrName>
                                        </p:attrNameLst>
                                      </p:cBhvr>
                                      <p:to>
                                        <p:strVal val="visible"/>
                                      </p:to>
                                    </p:set>
                                    <p:animEffect transition="in" filter="blinds(horizontal)">
                                      <p:cBhvr>
                                        <p:cTn id="23" dur="500"/>
                                        <p:tgtEl>
                                          <p:spTgt spid="32771">
                                            <p:txEl>
                                              <p:charRg st="206" end="215"/>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32771">
                                            <p:txEl>
                                              <p:charRg st="215" end="254"/>
                                            </p:txEl>
                                          </p:spTgt>
                                        </p:tgtEl>
                                        <p:attrNameLst>
                                          <p:attrName>style.visibility</p:attrName>
                                        </p:attrNameLst>
                                      </p:cBhvr>
                                      <p:to>
                                        <p:strVal val="visible"/>
                                      </p:to>
                                    </p:set>
                                    <p:animEffect transition="in" filter="blinds(horizontal)">
                                      <p:cBhvr>
                                        <p:cTn id="27" dur="500"/>
                                        <p:tgtEl>
                                          <p:spTgt spid="32771">
                                            <p:txEl>
                                              <p:charRg st="215" end="25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33793"/>
          <p:cNvSpPr>
            <a:spLocks noGrp="1"/>
          </p:cNvSpPr>
          <p:nvPr>
            <p:ph type="title"/>
          </p:nvPr>
        </p:nvSpPr>
        <p:spPr>
          <a:ln/>
        </p:spPr>
        <p:txBody>
          <a:bodyPr anchor="b"/>
          <a:p>
            <a:r>
              <a:rPr lang="en-US" altLang="zh-CN" sz="4000" dirty="0"/>
              <a:t>Example: Self-service Grocery Checkout</a:t>
            </a:r>
            <a:endParaRPr lang="en-US" altLang="zh-CN" sz="4000" dirty="0"/>
          </a:p>
        </p:txBody>
      </p:sp>
      <p:sp>
        <p:nvSpPr>
          <p:cNvPr id="33795" name="内容占位符 33794"/>
          <p:cNvSpPr>
            <a:spLocks noGrp="1"/>
          </p:cNvSpPr>
          <p:nvPr>
            <p:ph idx="1"/>
          </p:nvPr>
        </p:nvSpPr>
        <p:spPr>
          <a:ln/>
        </p:spPr>
        <p:txBody>
          <a:bodyPr anchor="t"/>
          <a:p>
            <a:r>
              <a:rPr lang="en-US" altLang="zh-CN" dirty="0"/>
              <a:t>Goal</a:t>
            </a:r>
            <a:endParaRPr lang="en-US" altLang="zh-CN" dirty="0"/>
          </a:p>
          <a:p>
            <a:pPr lvl="1"/>
            <a:r>
              <a:rPr lang="en-US" altLang="zh-CN" dirty="0"/>
              <a:t>Enter groceries into register</a:t>
            </a:r>
            <a:endParaRPr lang="en-US" altLang="zh-CN" dirty="0"/>
          </a:p>
          <a:p>
            <a:r>
              <a:rPr lang="en-US" altLang="zh-CN" dirty="0"/>
              <a:t>Preconditions</a:t>
            </a:r>
            <a:endParaRPr lang="en-US" altLang="zh-CN" dirty="0"/>
          </a:p>
          <a:p>
            <a:pPr lvl="1"/>
            <a:r>
              <a:rPr lang="en-US" altLang="zh-CN" dirty="0"/>
              <a:t>All the groceries you want are in your cart</a:t>
            </a:r>
            <a:endParaRPr lang="en-US" altLang="zh-CN" dirty="0"/>
          </a:p>
          <a:p>
            <a:r>
              <a:rPr lang="en-US" altLang="zh-CN" dirty="0"/>
              <a:t>Subtasks</a:t>
            </a:r>
            <a:endParaRPr lang="en-US" altLang="zh-CN" dirty="0"/>
          </a:p>
          <a:p>
            <a:pPr lvl="1"/>
            <a:r>
              <a:rPr lang="en-US" altLang="zh-CN" dirty="0"/>
              <a:t>Enter prepackaged item</a:t>
            </a:r>
            <a:endParaRPr lang="en-US" altLang="zh-CN" dirty="0"/>
          </a:p>
          <a:p>
            <a:pPr lvl="1"/>
            <a:r>
              <a:rPr lang="en-US" altLang="zh-CN" dirty="0"/>
              <a:t>Enter  loose produce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charRg st="5" end="3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charRg st="49" end="9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charRg st="102" end="12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charRg st="125" end="14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34817"/>
          <p:cNvSpPr>
            <a:spLocks noGrp="1"/>
          </p:cNvSpPr>
          <p:nvPr>
            <p:ph type="title"/>
          </p:nvPr>
        </p:nvSpPr>
        <p:spPr>
          <a:ln/>
        </p:spPr>
        <p:txBody>
          <a:bodyPr anchor="b"/>
          <a:p>
            <a:r>
              <a:rPr lang="en-US" altLang="zh-CN" sz="4000" dirty="0"/>
              <a:t>Other Questions to Ask About a Task</a:t>
            </a:r>
            <a:endParaRPr lang="en-US" altLang="zh-CN" sz="4000" dirty="0"/>
          </a:p>
        </p:txBody>
      </p:sp>
      <p:sp>
        <p:nvSpPr>
          <p:cNvPr id="34819" name="内容占位符 34818"/>
          <p:cNvSpPr>
            <a:spLocks noGrp="1"/>
          </p:cNvSpPr>
          <p:nvPr>
            <p:ph idx="1"/>
          </p:nvPr>
        </p:nvSpPr>
        <p:spPr>
          <a:ln/>
        </p:spPr>
        <p:txBody>
          <a:bodyPr anchor="t"/>
          <a:p>
            <a:pPr>
              <a:lnSpc>
                <a:spcPct val="90000"/>
              </a:lnSpc>
            </a:pPr>
            <a:r>
              <a:rPr lang="en-US" altLang="zh-CN" sz="2800" dirty="0"/>
              <a:t>Where is the task performed?</a:t>
            </a:r>
            <a:endParaRPr lang="en-US" altLang="zh-CN" sz="2800" dirty="0"/>
          </a:p>
          <a:p>
            <a:pPr lvl="1">
              <a:lnSpc>
                <a:spcPct val="90000"/>
              </a:lnSpc>
            </a:pPr>
            <a:r>
              <a:rPr lang="en-US" altLang="zh-CN" sz="2400" dirty="0"/>
              <a:t>Front of supermarket</a:t>
            </a:r>
            <a:endParaRPr lang="en-US" altLang="zh-CN" sz="2400" dirty="0"/>
          </a:p>
          <a:p>
            <a:pPr>
              <a:lnSpc>
                <a:spcPct val="90000"/>
              </a:lnSpc>
            </a:pPr>
            <a:r>
              <a:rPr lang="en-US" altLang="zh-CN" sz="2800" dirty="0"/>
              <a:t>How often is the task performed?</a:t>
            </a:r>
            <a:endParaRPr lang="en-US" altLang="zh-CN" sz="2800" dirty="0"/>
          </a:p>
          <a:p>
            <a:pPr lvl="1">
              <a:lnSpc>
                <a:spcPct val="90000"/>
              </a:lnSpc>
            </a:pPr>
            <a:r>
              <a:rPr lang="en-US" altLang="zh-CN" sz="2400" dirty="0"/>
              <a:t>Many times a day</a:t>
            </a:r>
            <a:endParaRPr lang="en-US" altLang="zh-CN" sz="2400" dirty="0"/>
          </a:p>
          <a:p>
            <a:pPr>
              <a:lnSpc>
                <a:spcPct val="90000"/>
              </a:lnSpc>
            </a:pPr>
            <a:r>
              <a:rPr lang="en-US" altLang="zh-CN" sz="2800" dirty="0"/>
              <a:t>What are its time or resource constraints?</a:t>
            </a:r>
            <a:endParaRPr lang="en-US" altLang="zh-CN" sz="2800" dirty="0"/>
          </a:p>
          <a:p>
            <a:pPr lvl="1">
              <a:lnSpc>
                <a:spcPct val="90000"/>
              </a:lnSpc>
            </a:pPr>
            <a:r>
              <a:rPr lang="en-US" altLang="zh-CN" sz="2400" dirty="0"/>
              <a:t>A few minutes</a:t>
            </a:r>
            <a:endParaRPr lang="en-US" altLang="zh-CN" sz="2400" dirty="0"/>
          </a:p>
          <a:p>
            <a:pPr>
              <a:lnSpc>
                <a:spcPct val="90000"/>
              </a:lnSpc>
            </a:pPr>
            <a:r>
              <a:rPr lang="en-US" altLang="zh-CN" sz="2800" dirty="0"/>
              <a:t>How is the task learned?</a:t>
            </a:r>
            <a:endParaRPr lang="en-US" altLang="zh-CN" sz="2800" dirty="0"/>
          </a:p>
          <a:p>
            <a:pPr lvl="1">
              <a:lnSpc>
                <a:spcPct val="90000"/>
              </a:lnSpc>
            </a:pPr>
            <a:r>
              <a:rPr lang="en-US" altLang="zh-CN" sz="2400" dirty="0"/>
              <a:t>By trying it</a:t>
            </a:r>
            <a:endParaRPr lang="en-US" altLang="zh-CN" sz="2400" dirty="0"/>
          </a:p>
          <a:p>
            <a:pPr lvl="1">
              <a:lnSpc>
                <a:spcPct val="90000"/>
              </a:lnSpc>
            </a:pPr>
            <a:r>
              <a:rPr lang="en-US" altLang="zh-CN" sz="2400" dirty="0"/>
              <a:t>By watching others</a:t>
            </a:r>
            <a:endParaRPr lang="en-US" altLang="zh-CN" sz="2400" dirty="0"/>
          </a:p>
          <a:p>
            <a:pPr lvl="1">
              <a:lnSpc>
                <a:spcPct val="90000"/>
              </a:lnSpc>
            </a:pPr>
            <a:r>
              <a:rPr lang="en-US" altLang="zh-CN" sz="2400" dirty="0"/>
              <a:t>By being shown how by store personnel</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4819">
                                            <p:txEl>
                                              <p:charRg st="0" end="29"/>
                                            </p:txEl>
                                          </p:spTgt>
                                        </p:tgtEl>
                                        <p:attrNameLst>
                                          <p:attrName>style.visibility</p:attrName>
                                        </p:attrNameLst>
                                      </p:cBhvr>
                                      <p:to>
                                        <p:strVal val="visible"/>
                                      </p:to>
                                    </p:set>
                                    <p:animEffect transition="in" filter="checkerboard(across)">
                                      <p:cBhvr>
                                        <p:cTn id="7" dur="500"/>
                                        <p:tgtEl>
                                          <p:spTgt spid="34819">
                                            <p:txEl>
                                              <p:charRg st="0" end="29"/>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4819">
                                            <p:txEl>
                                              <p:charRg st="29" end="50"/>
                                            </p:txEl>
                                          </p:spTgt>
                                        </p:tgtEl>
                                        <p:attrNameLst>
                                          <p:attrName>style.visibility</p:attrName>
                                        </p:attrNameLst>
                                      </p:cBhvr>
                                      <p:to>
                                        <p:strVal val="visible"/>
                                      </p:to>
                                    </p:set>
                                    <p:animEffect transition="in" filter="checkerboard(across)">
                                      <p:cBhvr>
                                        <p:cTn id="11" dur="500"/>
                                        <p:tgtEl>
                                          <p:spTgt spid="34819">
                                            <p:txEl>
                                              <p:charRg st="29" end="5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4819">
                                            <p:txEl>
                                              <p:charRg st="50" end="83"/>
                                            </p:txEl>
                                          </p:spTgt>
                                        </p:tgtEl>
                                        <p:attrNameLst>
                                          <p:attrName>style.visibility</p:attrName>
                                        </p:attrNameLst>
                                      </p:cBhvr>
                                      <p:to>
                                        <p:strVal val="visible"/>
                                      </p:to>
                                    </p:set>
                                    <p:animEffect transition="in" filter="checkerboard(across)">
                                      <p:cBhvr>
                                        <p:cTn id="15" dur="500"/>
                                        <p:tgtEl>
                                          <p:spTgt spid="34819">
                                            <p:txEl>
                                              <p:charRg st="50" end="83"/>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4819">
                                            <p:txEl>
                                              <p:charRg st="83" end="100"/>
                                            </p:txEl>
                                          </p:spTgt>
                                        </p:tgtEl>
                                        <p:attrNameLst>
                                          <p:attrName>style.visibility</p:attrName>
                                        </p:attrNameLst>
                                      </p:cBhvr>
                                      <p:to>
                                        <p:strVal val="visible"/>
                                      </p:to>
                                    </p:set>
                                    <p:animEffect transition="in" filter="checkerboard(across)">
                                      <p:cBhvr>
                                        <p:cTn id="19" dur="500"/>
                                        <p:tgtEl>
                                          <p:spTgt spid="34819">
                                            <p:txEl>
                                              <p:charRg st="83" end="100"/>
                                            </p:txEl>
                                          </p:spTgt>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34819">
                                            <p:txEl>
                                              <p:charRg st="100" end="143"/>
                                            </p:txEl>
                                          </p:spTgt>
                                        </p:tgtEl>
                                        <p:attrNameLst>
                                          <p:attrName>style.visibility</p:attrName>
                                        </p:attrNameLst>
                                      </p:cBhvr>
                                      <p:to>
                                        <p:strVal val="visible"/>
                                      </p:to>
                                    </p:set>
                                    <p:animEffect transition="in" filter="checkerboard(across)">
                                      <p:cBhvr>
                                        <p:cTn id="23" dur="500"/>
                                        <p:tgtEl>
                                          <p:spTgt spid="34819">
                                            <p:txEl>
                                              <p:charRg st="100" end="143"/>
                                            </p:txEl>
                                          </p:spTgt>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34819">
                                            <p:txEl>
                                              <p:charRg st="143" end="157"/>
                                            </p:txEl>
                                          </p:spTgt>
                                        </p:tgtEl>
                                        <p:attrNameLst>
                                          <p:attrName>style.visibility</p:attrName>
                                        </p:attrNameLst>
                                      </p:cBhvr>
                                      <p:to>
                                        <p:strVal val="visible"/>
                                      </p:to>
                                    </p:set>
                                    <p:animEffect transition="in" filter="checkerboard(across)">
                                      <p:cBhvr>
                                        <p:cTn id="27" dur="500"/>
                                        <p:tgtEl>
                                          <p:spTgt spid="34819">
                                            <p:txEl>
                                              <p:charRg st="143" end="157"/>
                                            </p:txEl>
                                          </p:spTgt>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34819">
                                            <p:txEl>
                                              <p:charRg st="157" end="182"/>
                                            </p:txEl>
                                          </p:spTgt>
                                        </p:tgtEl>
                                        <p:attrNameLst>
                                          <p:attrName>style.visibility</p:attrName>
                                        </p:attrNameLst>
                                      </p:cBhvr>
                                      <p:to>
                                        <p:strVal val="visible"/>
                                      </p:to>
                                    </p:set>
                                    <p:animEffect transition="in" filter="checkerboard(across)">
                                      <p:cBhvr>
                                        <p:cTn id="31" dur="500"/>
                                        <p:tgtEl>
                                          <p:spTgt spid="34819">
                                            <p:txEl>
                                              <p:charRg st="157" end="182"/>
                                            </p:tx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34819">
                                            <p:txEl>
                                              <p:charRg st="182" end="195"/>
                                            </p:txEl>
                                          </p:spTgt>
                                        </p:tgtEl>
                                        <p:attrNameLst>
                                          <p:attrName>style.visibility</p:attrName>
                                        </p:attrNameLst>
                                      </p:cBhvr>
                                      <p:to>
                                        <p:strVal val="visible"/>
                                      </p:to>
                                    </p:set>
                                    <p:animEffect transition="in" filter="checkerboard(across)">
                                      <p:cBhvr>
                                        <p:cTn id="35" dur="500"/>
                                        <p:tgtEl>
                                          <p:spTgt spid="34819">
                                            <p:txEl>
                                              <p:charRg st="182" end="195"/>
                                            </p:txEl>
                                          </p:spTgt>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34819">
                                            <p:txEl>
                                              <p:charRg st="195" end="214"/>
                                            </p:txEl>
                                          </p:spTgt>
                                        </p:tgtEl>
                                        <p:attrNameLst>
                                          <p:attrName>style.visibility</p:attrName>
                                        </p:attrNameLst>
                                      </p:cBhvr>
                                      <p:to>
                                        <p:strVal val="visible"/>
                                      </p:to>
                                    </p:set>
                                    <p:animEffect transition="in" filter="checkerboard(across)">
                                      <p:cBhvr>
                                        <p:cTn id="39" dur="500"/>
                                        <p:tgtEl>
                                          <p:spTgt spid="34819">
                                            <p:txEl>
                                              <p:charRg st="195" end="214"/>
                                            </p:txEl>
                                          </p:spTgt>
                                        </p:tgtEl>
                                      </p:cBhvr>
                                    </p:animEffect>
                                  </p:childTnLst>
                                </p:cTn>
                              </p:par>
                            </p:childTnLst>
                          </p:cTn>
                        </p:par>
                        <p:par>
                          <p:cTn id="40" fill="hold">
                            <p:stCondLst>
                              <p:cond delay="4500"/>
                            </p:stCondLst>
                            <p:childTnLst>
                              <p:par>
                                <p:cTn id="41" presetID="5" presetClass="entr" presetSubtype="10" fill="hold" nodeType="afterEffect">
                                  <p:stCondLst>
                                    <p:cond delay="0"/>
                                  </p:stCondLst>
                                  <p:childTnLst>
                                    <p:set>
                                      <p:cBhvr>
                                        <p:cTn id="42" dur="1" fill="hold">
                                          <p:stCondLst>
                                            <p:cond delay="0"/>
                                          </p:stCondLst>
                                        </p:cTn>
                                        <p:tgtEl>
                                          <p:spTgt spid="34819">
                                            <p:txEl>
                                              <p:charRg st="214" end="252"/>
                                            </p:txEl>
                                          </p:spTgt>
                                        </p:tgtEl>
                                        <p:attrNameLst>
                                          <p:attrName>style.visibility</p:attrName>
                                        </p:attrNameLst>
                                      </p:cBhvr>
                                      <p:to>
                                        <p:strVal val="visible"/>
                                      </p:to>
                                    </p:set>
                                    <p:animEffect transition="in" filter="checkerboard(across)">
                                      <p:cBhvr>
                                        <p:cTn id="43" dur="500"/>
                                        <p:tgtEl>
                                          <p:spTgt spid="34819">
                                            <p:txEl>
                                              <p:charRg st="214" end="2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35841"/>
          <p:cNvSpPr>
            <a:spLocks noGrp="1"/>
          </p:cNvSpPr>
          <p:nvPr>
            <p:ph type="title"/>
          </p:nvPr>
        </p:nvSpPr>
        <p:spPr>
          <a:ln/>
        </p:spPr>
        <p:txBody>
          <a:bodyPr anchor="b"/>
          <a:p>
            <a:r>
              <a:rPr lang="en-US" altLang="zh-CN" sz="4000" dirty="0"/>
              <a:t>Other Questions to Ask About a Task</a:t>
            </a:r>
            <a:endParaRPr lang="en-US" altLang="zh-CN" sz="4000" dirty="0"/>
          </a:p>
        </p:txBody>
      </p:sp>
      <p:sp>
        <p:nvSpPr>
          <p:cNvPr id="35843" name="内容占位符 35842"/>
          <p:cNvSpPr>
            <a:spLocks noGrp="1"/>
          </p:cNvSpPr>
          <p:nvPr>
            <p:ph idx="1"/>
          </p:nvPr>
        </p:nvSpPr>
        <p:spPr>
          <a:ln/>
        </p:spPr>
        <p:txBody>
          <a:bodyPr anchor="t"/>
          <a:p>
            <a:r>
              <a:rPr lang="en-US" altLang="zh-CN" dirty="0"/>
              <a:t>What can go wrong? (Exceptions, errors, emergencies)</a:t>
            </a:r>
            <a:endParaRPr lang="en-US" altLang="zh-CN" dirty="0"/>
          </a:p>
          <a:p>
            <a:pPr lvl="1"/>
            <a:r>
              <a:rPr lang="en-US" altLang="zh-CN" dirty="0"/>
              <a:t>Barcode is missing or smudged</a:t>
            </a:r>
            <a:endParaRPr lang="en-US" altLang="zh-CN" dirty="0"/>
          </a:p>
          <a:p>
            <a:pPr lvl="1"/>
            <a:r>
              <a:rPr lang="en-US" altLang="zh-CN" dirty="0"/>
              <a:t>Shopper wants to buy alcohol or cigarettes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charRg st="53" end="83"/>
                                            </p:txEl>
                                          </p:spTgt>
                                        </p:tgtEl>
                                        <p:attrNameLst>
                                          <p:attrName>style.visibility</p:attrName>
                                        </p:attrNameLst>
                                      </p:cBhvr>
                                      <p:to>
                                        <p:strVal val="visible"/>
                                      </p:to>
                                    </p:set>
                                    <p:animEffect transition="in" filter="blinds(horizontal)">
                                      <p:cBhvr>
                                        <p:cTn id="7" dur="500"/>
                                        <p:tgtEl>
                                          <p:spTgt spid="35843">
                                            <p:txEl>
                                              <p:charRg st="53" end="8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charRg st="83" end="126"/>
                                            </p:txEl>
                                          </p:spTgt>
                                        </p:tgtEl>
                                        <p:attrNameLst>
                                          <p:attrName>style.visibility</p:attrName>
                                        </p:attrNameLst>
                                      </p:cBhvr>
                                      <p:to>
                                        <p:strVal val="visible"/>
                                      </p:to>
                                    </p:set>
                                    <p:animEffect transition="in" filter="blinds(horizontal)">
                                      <p:cBhvr>
                                        <p:cTn id="12" dur="500"/>
                                        <p:tgtEl>
                                          <p:spTgt spid="35843">
                                            <p:txEl>
                                              <p:charRg st="83" end="1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8193"/>
          <p:cNvSpPr>
            <a:spLocks noGrp="1"/>
          </p:cNvSpPr>
          <p:nvPr>
            <p:ph type="title"/>
          </p:nvPr>
        </p:nvSpPr>
        <p:spPr>
          <a:ln/>
        </p:spPr>
        <p:txBody>
          <a:bodyPr anchor="b"/>
          <a:p>
            <a:r>
              <a:rPr lang="en-US" altLang="zh-CN" dirty="0"/>
              <a:t>What is user-centered design?</a:t>
            </a:r>
            <a:endParaRPr lang="en-US" altLang="zh-CN" dirty="0"/>
          </a:p>
        </p:txBody>
      </p:sp>
      <p:sp>
        <p:nvSpPr>
          <p:cNvPr id="7170" name="文本占位符 8194"/>
          <p:cNvSpPr>
            <a:spLocks noGrp="1"/>
          </p:cNvSpPr>
          <p:nvPr>
            <p:ph type="body" sz="half" idx="1"/>
          </p:nvPr>
        </p:nvSpPr>
        <p:spPr>
          <a:xfrm>
            <a:off x="457200" y="1600200"/>
            <a:ext cx="7931150" cy="4530725"/>
          </a:xfrm>
          <a:ln/>
        </p:spPr>
        <p:txBody>
          <a:bodyPr anchor="t"/>
          <a:p>
            <a:pPr>
              <a:buClr>
                <a:schemeClr val="bg2"/>
              </a:buClr>
              <a:buSzPct val="75000"/>
              <a:buFont typeface="Wingdings" panose="05000000000000000000" pitchFamily="2" charset="2"/>
            </a:pPr>
            <a:r>
              <a:rPr lang="en-US" altLang="zh-CN" sz="2800" b="0" dirty="0"/>
              <a:t>User-centered design is the process in which the needs, wants, and limitations of the end user are given priority during the phases of design. </a:t>
            </a:r>
            <a:endParaRPr lang="en-US" altLang="zh-CN" sz="2800" b="0" dirty="0"/>
          </a:p>
          <a:p>
            <a:pPr>
              <a:buClr>
                <a:schemeClr val="bg2"/>
              </a:buClr>
              <a:buSzPct val="75000"/>
              <a:buFont typeface="Wingdings" panose="05000000000000000000" pitchFamily="2" charset="2"/>
            </a:pPr>
            <a:endParaRPr lang="zh-CN" altLang="en-US" sz="2800" b="0" dirty="0"/>
          </a:p>
        </p:txBody>
      </p:sp>
      <p:pic>
        <p:nvPicPr>
          <p:cNvPr id="7171" name="内容占位符 8195" descr="hooves"/>
          <p:cNvPicPr>
            <a:picLocks noGrp="1" noChangeAspect="1"/>
          </p:cNvPicPr>
          <p:nvPr>
            <p:ph sz="quarter" idx="2"/>
          </p:nvPr>
        </p:nvPicPr>
        <p:blipFill>
          <a:blip r:embed="rId1"/>
          <a:stretch>
            <a:fillRect/>
          </a:stretch>
        </p:blipFill>
        <p:spPr>
          <a:xfrm>
            <a:off x="2339975" y="3213100"/>
            <a:ext cx="2428875" cy="3309938"/>
          </a:xfrm>
          <a:ln/>
        </p:spPr>
      </p:pic>
      <p:pic>
        <p:nvPicPr>
          <p:cNvPr id="7172" name="内容占位符 8196" descr="Larson fuel light"/>
          <p:cNvPicPr>
            <a:picLocks noGrp="1" noChangeAspect="1"/>
          </p:cNvPicPr>
          <p:nvPr>
            <p:ph sz="quarter" idx="3"/>
          </p:nvPr>
        </p:nvPicPr>
        <p:blipFill>
          <a:blip r:embed="rId2"/>
          <a:stretch>
            <a:fillRect/>
          </a:stretch>
        </p:blipFill>
        <p:spPr>
          <a:xfrm>
            <a:off x="5219700" y="3213100"/>
            <a:ext cx="2447925" cy="3451225"/>
          </a:xfr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34817"/>
          <p:cNvSpPr>
            <a:spLocks noGrp="1"/>
          </p:cNvSpPr>
          <p:nvPr>
            <p:ph type="title"/>
          </p:nvPr>
        </p:nvSpPr>
        <p:spPr>
          <a:ln/>
        </p:spPr>
        <p:txBody>
          <a:bodyPr anchor="b"/>
          <a:p>
            <a:r>
              <a:rPr lang="zh-CN" altLang="en-US" dirty="0"/>
              <a:t>哪个描述更好？</a:t>
            </a:r>
            <a:endParaRPr lang="zh-CN" altLang="en-US" dirty="0"/>
          </a:p>
        </p:txBody>
      </p:sp>
      <p:sp>
        <p:nvSpPr>
          <p:cNvPr id="27650" name="文本占位符 34818"/>
          <p:cNvSpPr>
            <a:spLocks noGrp="1"/>
          </p:cNvSpPr>
          <p:nvPr>
            <p:ph idx="1"/>
          </p:nvPr>
        </p:nvSpPr>
        <p:spPr>
          <a:ln/>
        </p:spPr>
        <p:txBody>
          <a:bodyPr anchor="t"/>
          <a:p>
            <a:r>
              <a:rPr lang="en-US" altLang="zh-CN"/>
              <a:t>Emilee </a:t>
            </a:r>
            <a:r>
              <a:rPr lang="zh-CN" altLang="en-US" dirty="0"/>
              <a:t>使用商业软件</a:t>
            </a:r>
            <a:endParaRPr lang="zh-CN" altLang="en-US" dirty="0"/>
          </a:p>
          <a:p>
            <a:r>
              <a:rPr lang="en-US" altLang="zh-CN"/>
              <a:t>Emilee</a:t>
            </a:r>
            <a:r>
              <a:rPr lang="zh-CN" altLang="en-US" dirty="0"/>
              <a:t>用</a:t>
            </a:r>
            <a:r>
              <a:rPr lang="en-US" altLang="zh-CN"/>
              <a:t>WordPerfect 5.1</a:t>
            </a:r>
            <a:r>
              <a:rPr lang="zh-CN" altLang="en-US" dirty="0"/>
              <a:t>给</a:t>
            </a:r>
            <a:r>
              <a:rPr lang="en-US" altLang="zh-CN" err="1"/>
              <a:t>Gramma</a:t>
            </a:r>
            <a:r>
              <a:rPr lang="zh-CN" altLang="en-US" dirty="0"/>
              <a:t>写信</a:t>
            </a:r>
            <a:endParaRPr lang="zh-CN" altLang="en-US" dirty="0"/>
          </a:p>
          <a:p>
            <a:endParaRPr lang="zh-CN" altLang="en-US" dirty="0"/>
          </a:p>
          <a:p>
            <a:r>
              <a:rPr lang="en-US" altLang="zh-CN"/>
              <a:t>Emilee</a:t>
            </a:r>
            <a:r>
              <a:rPr lang="zh-CN" altLang="en-US" dirty="0"/>
              <a:t>开车上班</a:t>
            </a:r>
            <a:endParaRPr lang="zh-CN" altLang="en-US" dirty="0"/>
          </a:p>
          <a:p>
            <a:r>
              <a:rPr lang="en-US" altLang="zh-CN"/>
              <a:t>Emilee</a:t>
            </a:r>
            <a:r>
              <a:rPr lang="zh-CN" altLang="en-US" dirty="0"/>
              <a:t>开着深黑色的</a:t>
            </a:r>
            <a:r>
              <a:rPr lang="en-US" altLang="zh-CN"/>
              <a:t>1991</a:t>
            </a:r>
            <a:r>
              <a:rPr lang="zh-CN" altLang="en-US" dirty="0"/>
              <a:t>年丰田佳美去上班，后车厢里固定着一个灰色的儿童座位，后保险杠上还有一条难看的刮痕</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35841"/>
          <p:cNvSpPr>
            <a:spLocks noGrp="1"/>
          </p:cNvSpPr>
          <p:nvPr>
            <p:ph type="title"/>
          </p:nvPr>
        </p:nvSpPr>
        <p:spPr>
          <a:ln/>
        </p:spPr>
        <p:txBody>
          <a:bodyPr anchor="b"/>
          <a:p>
            <a:r>
              <a:rPr lang="zh-CN" altLang="en-US" dirty="0"/>
              <a:t>哪个描述更好？</a:t>
            </a:r>
            <a:endParaRPr lang="zh-CN" altLang="en-US" dirty="0"/>
          </a:p>
        </p:txBody>
      </p:sp>
      <p:sp>
        <p:nvSpPr>
          <p:cNvPr id="28674" name="文本占位符 35842"/>
          <p:cNvSpPr>
            <a:spLocks noGrp="1"/>
          </p:cNvSpPr>
          <p:nvPr>
            <p:ph idx="1"/>
          </p:nvPr>
        </p:nvSpPr>
        <p:spPr>
          <a:ln/>
        </p:spPr>
        <p:txBody>
          <a:bodyPr anchor="t"/>
          <a:p>
            <a:pPr>
              <a:lnSpc>
                <a:spcPct val="90000"/>
              </a:lnSpc>
            </a:pPr>
            <a:r>
              <a:rPr lang="en-US" altLang="zh-CN"/>
              <a:t>Emilee</a:t>
            </a:r>
            <a:r>
              <a:rPr lang="zh-CN" altLang="en-US" dirty="0"/>
              <a:t>上班</a:t>
            </a:r>
            <a:endParaRPr lang="zh-CN" altLang="en-US" dirty="0"/>
          </a:p>
          <a:p>
            <a:pPr>
              <a:lnSpc>
                <a:spcPct val="90000"/>
              </a:lnSpc>
            </a:pPr>
            <a:r>
              <a:rPr lang="en-US" altLang="zh-CN"/>
              <a:t>Emilee</a:t>
            </a:r>
            <a:r>
              <a:rPr lang="zh-CN" altLang="en-US" dirty="0"/>
              <a:t>在田纳西州</a:t>
            </a:r>
            <a:r>
              <a:rPr lang="en-US" altLang="zh-CN"/>
              <a:t>Memphis</a:t>
            </a:r>
            <a:r>
              <a:rPr lang="zh-CN" altLang="en-US" dirty="0"/>
              <a:t>城的环球航空公司财务部米白色小隔间里做科员</a:t>
            </a:r>
            <a:endParaRPr lang="zh-CN" altLang="en-US" dirty="0"/>
          </a:p>
          <a:p>
            <a:pPr>
              <a:lnSpc>
                <a:spcPct val="90000"/>
              </a:lnSpc>
            </a:pPr>
            <a:endParaRPr lang="zh-CN" altLang="en-US" dirty="0"/>
          </a:p>
          <a:p>
            <a:pPr>
              <a:lnSpc>
                <a:spcPct val="90000"/>
              </a:lnSpc>
            </a:pPr>
            <a:r>
              <a:rPr lang="zh-CN" altLang="en-US" dirty="0"/>
              <a:t>如果一位用户是计算机技术人员</a:t>
            </a:r>
            <a:endParaRPr lang="zh-CN" altLang="en-US" dirty="0"/>
          </a:p>
          <a:p>
            <a:pPr lvl="1">
              <a:lnSpc>
                <a:spcPct val="90000"/>
              </a:lnSpc>
            </a:pPr>
            <a:r>
              <a:rPr lang="en-US" altLang="zh-CN" err="1"/>
              <a:t>Hellen</a:t>
            </a:r>
            <a:r>
              <a:rPr lang="zh-CN" altLang="en-US" dirty="0"/>
              <a:t>，</a:t>
            </a:r>
            <a:r>
              <a:rPr lang="en-US" altLang="zh-CN"/>
              <a:t>5</a:t>
            </a:r>
            <a:r>
              <a:rPr lang="zh-CN" altLang="en-US" dirty="0"/>
              <a:t>英尺</a:t>
            </a:r>
            <a:r>
              <a:rPr lang="en-US" altLang="zh-CN"/>
              <a:t>11</a:t>
            </a:r>
            <a:r>
              <a:rPr lang="zh-CN" altLang="en-US" dirty="0"/>
              <a:t>英尺高，身材苗条，曾在好莱坞</a:t>
            </a:r>
            <a:r>
              <a:rPr lang="en-US" altLang="zh-CN"/>
              <a:t>Beverly Hills</a:t>
            </a:r>
            <a:r>
              <a:rPr lang="zh-CN" altLang="en-US" dirty="0"/>
              <a:t>高中念过书的女孩</a:t>
            </a:r>
            <a:endParaRPr lang="zh-CN" altLang="en-US" dirty="0"/>
          </a:p>
          <a:p>
            <a:pPr lvl="1">
              <a:lnSpc>
                <a:spcPct val="90000"/>
              </a:lnSpc>
            </a:pPr>
            <a:r>
              <a:rPr lang="en-US" altLang="zh-CN"/>
              <a:t>Nick</a:t>
            </a:r>
            <a:r>
              <a:rPr lang="zh-CN" altLang="en-US" dirty="0"/>
              <a:t>，</a:t>
            </a:r>
            <a:r>
              <a:rPr lang="en-US" altLang="zh-CN"/>
              <a:t>23</a:t>
            </a:r>
            <a:r>
              <a:rPr lang="zh-CN" altLang="en-US" dirty="0"/>
              <a:t>岁，脸上长着青春痘，在高中时代是视听俱乐部的成员</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36865"/>
          <p:cNvSpPr>
            <a:spLocks noGrp="1"/>
          </p:cNvSpPr>
          <p:nvPr>
            <p:ph type="title"/>
          </p:nvPr>
        </p:nvSpPr>
        <p:spPr>
          <a:ln/>
        </p:spPr>
        <p:txBody>
          <a:bodyPr anchor="b"/>
          <a:p>
            <a:r>
              <a:rPr lang="zh-CN" altLang="en-US" dirty="0"/>
              <a:t>角色终结了功能争议</a:t>
            </a:r>
            <a:endParaRPr lang="zh-CN" altLang="en-US" dirty="0"/>
          </a:p>
        </p:txBody>
      </p:sp>
      <p:sp>
        <p:nvSpPr>
          <p:cNvPr id="29698" name="文本占位符 36866"/>
          <p:cNvSpPr>
            <a:spLocks noGrp="1"/>
          </p:cNvSpPr>
          <p:nvPr>
            <p:ph idx="1"/>
          </p:nvPr>
        </p:nvSpPr>
        <p:spPr>
          <a:ln/>
        </p:spPr>
        <p:txBody>
          <a:bodyPr anchor="t"/>
          <a:p>
            <a:r>
              <a:rPr lang="zh-CN" altLang="en-US" dirty="0"/>
              <a:t>在使用角色之前，程序员与负责交互设计经理之间的对话可能是这样的：</a:t>
            </a:r>
            <a:endParaRPr lang="zh-CN" altLang="en-US" dirty="0"/>
          </a:p>
          <a:p>
            <a:pPr lvl="1"/>
            <a:r>
              <a:rPr lang="zh-CN" altLang="en-US" dirty="0"/>
              <a:t>程序员：如果用户想打印这个怎么办？</a:t>
            </a:r>
            <a:endParaRPr lang="zh-CN" altLang="en-US" dirty="0"/>
          </a:p>
          <a:p>
            <a:pPr lvl="1"/>
            <a:r>
              <a:rPr lang="zh-CN" altLang="en-US" dirty="0"/>
              <a:t>经理：我觉得我们真的不需要在第一个版本中加入打印功能。</a:t>
            </a:r>
            <a:endParaRPr lang="zh-CN" altLang="en-US" dirty="0"/>
          </a:p>
          <a:p>
            <a:pPr lvl="1"/>
            <a:r>
              <a:rPr lang="zh-CN" altLang="en-US" dirty="0"/>
              <a:t>程序员：但是有人可能要打印这个</a:t>
            </a:r>
            <a:endParaRPr lang="zh-CN" altLang="en-US" dirty="0"/>
          </a:p>
          <a:p>
            <a:pPr lvl="1"/>
            <a:r>
              <a:rPr lang="zh-CN" altLang="en-US" dirty="0"/>
              <a:t>经理：嗯，是， 不过我们就不能推迟打印功能的加入吗？</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38913"/>
          <p:cNvSpPr>
            <a:spLocks noGrp="1"/>
          </p:cNvSpPr>
          <p:nvPr>
            <p:ph type="title"/>
          </p:nvPr>
        </p:nvSpPr>
        <p:spPr>
          <a:ln/>
        </p:spPr>
        <p:txBody>
          <a:bodyPr anchor="b"/>
          <a:p>
            <a:r>
              <a:rPr lang="zh-CN" altLang="en-US" dirty="0"/>
              <a:t>角色终结了功能争议</a:t>
            </a:r>
            <a:endParaRPr lang="zh-CN" altLang="en-US" dirty="0"/>
          </a:p>
        </p:txBody>
      </p:sp>
      <p:sp>
        <p:nvSpPr>
          <p:cNvPr id="31746" name="文本占位符 38914"/>
          <p:cNvSpPr>
            <a:spLocks noGrp="1"/>
          </p:cNvSpPr>
          <p:nvPr>
            <p:ph idx="1"/>
          </p:nvPr>
        </p:nvSpPr>
        <p:spPr>
          <a:ln/>
        </p:spPr>
        <p:txBody>
          <a:bodyPr anchor="t"/>
          <a:p>
            <a:r>
              <a:rPr lang="zh-CN" altLang="en-US" dirty="0"/>
              <a:t>制定出角色表之后，程序员和设计人员的合作初期，他们之间的对话可能是这样的：</a:t>
            </a:r>
            <a:endParaRPr lang="zh-CN" altLang="en-US" dirty="0"/>
          </a:p>
          <a:p>
            <a:pPr lvl="1"/>
            <a:r>
              <a:rPr lang="zh-CN" altLang="en-US" dirty="0"/>
              <a:t>程序员：如果用户想打印这个怎么办？</a:t>
            </a:r>
            <a:endParaRPr lang="zh-CN" altLang="en-US" dirty="0"/>
          </a:p>
          <a:p>
            <a:pPr lvl="1"/>
            <a:r>
              <a:rPr lang="zh-CN" altLang="en-US" dirty="0"/>
              <a:t>交互设计师：</a:t>
            </a:r>
            <a:r>
              <a:rPr lang="en-US" altLang="zh-CN"/>
              <a:t>Rosemary</a:t>
            </a:r>
            <a:r>
              <a:rPr lang="zh-CN" altLang="en-US" dirty="0"/>
              <a:t>对打印这个东西不感兴趣。</a:t>
            </a:r>
            <a:endParaRPr lang="zh-CN" altLang="en-US" dirty="0"/>
          </a:p>
          <a:p>
            <a:pPr lvl="1"/>
            <a:r>
              <a:rPr lang="zh-CN" altLang="en-US" dirty="0"/>
              <a:t>程序员：但是有人可能想打印。</a:t>
            </a:r>
            <a:endParaRPr lang="zh-CN" altLang="en-US" dirty="0"/>
          </a:p>
          <a:p>
            <a:pPr lvl="1"/>
            <a:r>
              <a:rPr lang="zh-CN" altLang="en-US" dirty="0"/>
              <a:t>交互设计师：可我们是为</a:t>
            </a:r>
            <a:r>
              <a:rPr lang="en-US" altLang="zh-CN"/>
              <a:t>Rosemary</a:t>
            </a:r>
            <a:r>
              <a:rPr lang="zh-CN" altLang="en-US" dirty="0"/>
              <a:t>设计的，而不是某人。</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40961"/>
          <p:cNvSpPr>
            <a:spLocks noGrp="1"/>
          </p:cNvSpPr>
          <p:nvPr>
            <p:ph type="title"/>
          </p:nvPr>
        </p:nvSpPr>
        <p:spPr>
          <a:ln/>
        </p:spPr>
        <p:txBody>
          <a:bodyPr anchor="b"/>
          <a:p>
            <a:r>
              <a:rPr lang="zh-CN" altLang="en-US" dirty="0"/>
              <a:t>角色终结了功能争议</a:t>
            </a:r>
            <a:endParaRPr lang="zh-CN" altLang="en-US" dirty="0"/>
          </a:p>
        </p:txBody>
      </p:sp>
      <p:sp>
        <p:nvSpPr>
          <p:cNvPr id="33794" name="文本占位符 40962"/>
          <p:cNvSpPr>
            <a:spLocks noGrp="1"/>
          </p:cNvSpPr>
          <p:nvPr>
            <p:ph idx="1"/>
          </p:nvPr>
        </p:nvSpPr>
        <p:spPr>
          <a:ln/>
        </p:spPr>
        <p:txBody>
          <a:bodyPr anchor="t"/>
          <a:p>
            <a:r>
              <a:rPr lang="zh-CN" altLang="en-US" dirty="0"/>
              <a:t>程序员开始自愿使用角色名称后，他们之间的对话可能是这样的：</a:t>
            </a:r>
            <a:endParaRPr lang="zh-CN" altLang="en-US" dirty="0"/>
          </a:p>
          <a:p>
            <a:pPr lvl="1"/>
            <a:r>
              <a:rPr lang="zh-CN" altLang="en-US" dirty="0"/>
              <a:t>程序员：</a:t>
            </a:r>
            <a:r>
              <a:rPr lang="en-US" altLang="zh-CN"/>
              <a:t>Rosemary</a:t>
            </a:r>
            <a:r>
              <a:rPr lang="zh-CN" altLang="en-US" dirty="0"/>
              <a:t>会想打印这个吗？</a:t>
            </a:r>
            <a:endParaRPr lang="zh-CN" altLang="en-US" dirty="0"/>
          </a:p>
          <a:p>
            <a:pPr lvl="1"/>
            <a:r>
              <a:rPr lang="zh-CN" altLang="en-US" dirty="0"/>
              <a:t>交互设计师：不。不过</a:t>
            </a:r>
            <a:r>
              <a:rPr lang="en-US" altLang="zh-CN"/>
              <a:t>Jacob</a:t>
            </a:r>
            <a:r>
              <a:rPr lang="zh-CN" altLang="en-US" dirty="0"/>
              <a:t>需要一个季度打印一次报告。</a:t>
            </a:r>
            <a:endParaRPr lang="zh-CN" altLang="en-US" dirty="0"/>
          </a:p>
          <a:p>
            <a:pPr lvl="1"/>
            <a:r>
              <a:rPr lang="zh-CN" altLang="en-US" dirty="0"/>
              <a:t>程序员：那好，既然他们很少打印，让我们节省一些时间和精力。让我们购买现成的商业打印程序许可，不要去编写花哨的打印功能。</a:t>
            </a:r>
            <a:endParaRPr lang="zh-CN" altLang="en-US" dirty="0"/>
          </a:p>
          <a:p>
            <a:pPr lvl="1"/>
            <a:r>
              <a:rPr lang="zh-CN" altLang="en-US" dirty="0"/>
              <a:t>经理：那我们的计划可以缩减两个星期了。</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04801"/>
          <p:cNvSpPr>
            <a:spLocks noGrp="1"/>
          </p:cNvSpPr>
          <p:nvPr>
            <p:ph type="title"/>
          </p:nvPr>
        </p:nvSpPr>
        <p:spPr>
          <a:ln/>
        </p:spPr>
        <p:txBody>
          <a:bodyPr anchor="b"/>
          <a:p>
            <a:r>
              <a:rPr lang="zh-CN" altLang="en-US" dirty="0"/>
              <a:t>用户研究结果分析</a:t>
            </a:r>
            <a:endParaRPr lang="zh-CN" altLang="en-US" dirty="0"/>
          </a:p>
        </p:txBody>
      </p:sp>
      <p:sp>
        <p:nvSpPr>
          <p:cNvPr id="35842" name="文本占位符 204802"/>
          <p:cNvSpPr>
            <a:spLocks noGrp="1"/>
          </p:cNvSpPr>
          <p:nvPr>
            <p:ph idx="1"/>
          </p:nvPr>
        </p:nvSpPr>
        <p:spPr>
          <a:ln/>
        </p:spPr>
        <p:txBody>
          <a:bodyPr anchor="t"/>
          <a:p>
            <a:r>
              <a:rPr lang="zh-CN" altLang="en-US" dirty="0"/>
              <a:t>人物角色</a:t>
            </a:r>
            <a:endParaRPr lang="zh-CN" altLang="en-US" dirty="0"/>
          </a:p>
          <a:p>
            <a:r>
              <a:rPr lang="zh-CN" altLang="en-US" dirty="0"/>
              <a:t>场景</a:t>
            </a:r>
            <a:endParaRPr lang="zh-CN" altLang="en-US" dirty="0"/>
          </a:p>
          <a:p>
            <a:r>
              <a:rPr lang="zh-CN" altLang="en-US" dirty="0"/>
              <a:t>用户旅程 </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206849"/>
          <p:cNvSpPr>
            <a:spLocks noGrp="1"/>
          </p:cNvSpPr>
          <p:nvPr>
            <p:ph type="title"/>
          </p:nvPr>
        </p:nvSpPr>
        <p:spPr>
          <a:ln/>
        </p:spPr>
        <p:txBody>
          <a:bodyPr anchor="b"/>
          <a:p>
            <a:r>
              <a:rPr lang="zh-CN" altLang="en-US" dirty="0"/>
              <a:t>用户信息实例 </a:t>
            </a:r>
            <a:endParaRPr lang="zh-CN" altLang="en-US" dirty="0"/>
          </a:p>
        </p:txBody>
      </p:sp>
      <p:sp>
        <p:nvSpPr>
          <p:cNvPr id="36866" name="文本占位符 206850"/>
          <p:cNvSpPr>
            <a:spLocks noGrp="1"/>
          </p:cNvSpPr>
          <p:nvPr>
            <p:ph idx="1"/>
          </p:nvPr>
        </p:nvSpPr>
        <p:spPr>
          <a:ln/>
        </p:spPr>
        <p:txBody>
          <a:bodyPr anchor="t"/>
          <a:p>
            <a:r>
              <a:rPr lang="zh-CN" altLang="en-US" dirty="0"/>
              <a:t>姓名：</a:t>
            </a:r>
            <a:r>
              <a:rPr lang="en-US" altLang="zh-CN"/>
              <a:t>Matt</a:t>
            </a:r>
            <a:endParaRPr lang="en-US" altLang="zh-CN"/>
          </a:p>
          <a:p>
            <a:r>
              <a:rPr lang="zh-CN" altLang="en-US" dirty="0"/>
              <a:t>年龄：</a:t>
            </a:r>
            <a:r>
              <a:rPr lang="en-US" altLang="zh-CN"/>
              <a:t>34</a:t>
            </a:r>
            <a:endParaRPr lang="en-US" altLang="zh-CN"/>
          </a:p>
          <a:p>
            <a:r>
              <a:rPr lang="zh-CN" altLang="en-US" dirty="0"/>
              <a:t>职业：画廊艺术总监</a:t>
            </a:r>
            <a:endParaRPr lang="zh-CN" altLang="en-US" dirty="0"/>
          </a:p>
          <a:p>
            <a:r>
              <a:rPr lang="zh-CN" altLang="en-US" dirty="0"/>
              <a:t>家庭住址：与妻子一起住在纽约的一套公寓里</a:t>
            </a:r>
            <a:endParaRPr lang="zh-CN" altLang="en-US" dirty="0"/>
          </a:p>
          <a:p>
            <a:r>
              <a:rPr lang="en-US" altLang="zh-CN" err="1"/>
              <a:t>iPhone</a:t>
            </a:r>
            <a:r>
              <a:rPr lang="zh-CN" altLang="en-US" dirty="0"/>
              <a:t>型号：</a:t>
            </a:r>
            <a:r>
              <a:rPr lang="en-US" altLang="zh-CN"/>
              <a:t>3G</a:t>
            </a:r>
            <a:endParaRPr lang="en-US" altLang="zh-CN"/>
          </a:p>
          <a:p>
            <a:r>
              <a:rPr lang="zh-CN" altLang="en-US" dirty="0"/>
              <a:t>电脑型号：</a:t>
            </a:r>
            <a:r>
              <a:rPr lang="en-US" altLang="zh-CN" err="1"/>
              <a:t>MacBookPro</a:t>
            </a:r>
            <a:r>
              <a:rPr lang="en-US" altLang="zh-CN"/>
              <a:t> </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205825"/>
          <p:cNvSpPr>
            <a:spLocks noGrp="1"/>
          </p:cNvSpPr>
          <p:nvPr>
            <p:ph type="title"/>
          </p:nvPr>
        </p:nvSpPr>
        <p:spPr>
          <a:ln/>
        </p:spPr>
        <p:txBody>
          <a:bodyPr anchor="b"/>
          <a:p>
            <a:r>
              <a:rPr lang="zh-CN" altLang="en-US" dirty="0"/>
              <a:t>用户信息实例</a:t>
            </a:r>
            <a:endParaRPr lang="zh-CN" altLang="en-US" dirty="0"/>
          </a:p>
        </p:txBody>
      </p:sp>
      <p:sp>
        <p:nvSpPr>
          <p:cNvPr id="37890" name="文本占位符 205826"/>
          <p:cNvSpPr>
            <a:spLocks noGrp="1"/>
          </p:cNvSpPr>
          <p:nvPr>
            <p:ph idx="1"/>
          </p:nvPr>
        </p:nvSpPr>
        <p:spPr>
          <a:ln/>
        </p:spPr>
        <p:txBody>
          <a:bodyPr anchor="t"/>
          <a:p>
            <a:pPr>
              <a:lnSpc>
                <a:spcPct val="80000"/>
              </a:lnSpc>
            </a:pPr>
            <a:r>
              <a:rPr lang="zh-CN" altLang="en-US" sz="2800" dirty="0"/>
              <a:t>认识</a:t>
            </a:r>
            <a:r>
              <a:rPr lang="en-US" altLang="zh-CN" sz="2800"/>
              <a:t>Matt</a:t>
            </a:r>
            <a:endParaRPr lang="en-US" altLang="zh-CN" sz="2800"/>
          </a:p>
          <a:p>
            <a:pPr lvl="1">
              <a:lnSpc>
                <a:spcPct val="80000"/>
              </a:lnSpc>
            </a:pPr>
            <a:r>
              <a:rPr lang="zh-CN" altLang="en-US" sz="2400" dirty="0"/>
              <a:t>当他不再担任</a:t>
            </a:r>
            <a:r>
              <a:rPr lang="en-US" altLang="zh-CN" sz="2400" dirty="0"/>
              <a:t>Chelsea</a:t>
            </a:r>
            <a:r>
              <a:rPr lang="zh-CN" altLang="en-US" sz="2400" dirty="0"/>
              <a:t>一家知名的画廊总监后，</a:t>
            </a:r>
            <a:r>
              <a:rPr lang="en-US" altLang="zh-CN" sz="2400" dirty="0"/>
              <a:t>Matt</a:t>
            </a:r>
            <a:r>
              <a:rPr lang="zh-CN" altLang="en-US" sz="2400" dirty="0"/>
              <a:t>就专注于他自己的艺术创作。</a:t>
            </a:r>
            <a:r>
              <a:rPr lang="en-US" altLang="zh-CN" sz="2400" err="1"/>
              <a:t>iPhone</a:t>
            </a:r>
            <a:r>
              <a:rPr lang="zh-CN" altLang="en-US" sz="2400" dirty="0"/>
              <a:t>是他为巴塞尔艺术博览会帮忙后，他的老板送给他的礼物。</a:t>
            </a:r>
            <a:endParaRPr lang="zh-CN" altLang="en-US" sz="2400" dirty="0"/>
          </a:p>
          <a:p>
            <a:pPr>
              <a:lnSpc>
                <a:spcPct val="80000"/>
              </a:lnSpc>
            </a:pPr>
            <a:r>
              <a:rPr lang="en-US" altLang="zh-CN" sz="2800" dirty="0"/>
              <a:t>Matt</a:t>
            </a:r>
            <a:r>
              <a:rPr lang="zh-CN" altLang="en-US" sz="2800" dirty="0"/>
              <a:t>和他</a:t>
            </a:r>
            <a:r>
              <a:rPr lang="en-US" altLang="zh-CN" sz="2800" err="1"/>
              <a:t>iPhone</a:t>
            </a:r>
            <a:r>
              <a:rPr lang="zh-CN" altLang="en-US" sz="2800" dirty="0"/>
              <a:t>手机的一天</a:t>
            </a:r>
            <a:endParaRPr lang="zh-CN" altLang="en-US" sz="2800" dirty="0"/>
          </a:p>
          <a:p>
            <a:pPr lvl="1">
              <a:lnSpc>
                <a:spcPct val="80000"/>
              </a:lnSpc>
            </a:pPr>
            <a:r>
              <a:rPr lang="zh-CN" altLang="en-US" sz="2400" dirty="0"/>
              <a:t>每天早上，</a:t>
            </a:r>
            <a:r>
              <a:rPr lang="en-US" altLang="zh-CN" sz="2400" dirty="0"/>
              <a:t>Matt</a:t>
            </a:r>
            <a:r>
              <a:rPr lang="zh-CN" altLang="en-US" sz="2400" dirty="0"/>
              <a:t>都会一把抓过手机，查收电子邮件、查看天气以及冲浪报道。他常常会骑自行车去上班，他会把</a:t>
            </a:r>
            <a:r>
              <a:rPr lang="en-US" altLang="zh-CN" sz="2400" err="1"/>
              <a:t>iPhone</a:t>
            </a:r>
            <a:r>
              <a:rPr lang="zh-CN" altLang="en-US" sz="2400" dirty="0"/>
              <a:t>塞到专门的手机套利，这样可以避免潮气和汗气。在工作中，他会用</a:t>
            </a:r>
            <a:r>
              <a:rPr lang="en-US" altLang="zh-CN" sz="2400" err="1"/>
              <a:t>iPhone</a:t>
            </a:r>
            <a:r>
              <a:rPr lang="zh-CN" altLang="en-US" sz="2400" dirty="0"/>
              <a:t>查看</a:t>
            </a:r>
            <a:r>
              <a:rPr lang="en-US" altLang="zh-CN" sz="2400" err="1"/>
              <a:t>Facebook</a:t>
            </a:r>
            <a:r>
              <a:rPr lang="zh-CN" altLang="en-US" sz="2400" dirty="0"/>
              <a:t>和</a:t>
            </a:r>
            <a:r>
              <a:rPr lang="en-US" altLang="zh-CN" sz="2400" dirty="0"/>
              <a:t>Twitter</a:t>
            </a:r>
            <a:r>
              <a:rPr lang="zh-CN" altLang="en-US" sz="2400" dirty="0"/>
              <a:t>。今天，他拍摄了一张很棒的艺术品，他发现这真令人眼馋：在瓷盘中盛放着一份镀铬蛋糕。此后他就琢磨着用</a:t>
            </a:r>
            <a:r>
              <a:rPr lang="en-US" altLang="zh-CN" sz="2400" err="1"/>
              <a:t>iPhone</a:t>
            </a:r>
            <a:r>
              <a:rPr lang="zh-CN" altLang="en-US" sz="2400" dirty="0"/>
              <a:t>应用找个鸡尾酒配方，这样他就能在回家的路上置办相关的原料了。 </a:t>
            </a: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207873"/>
          <p:cNvSpPr>
            <a:spLocks noGrp="1"/>
          </p:cNvSpPr>
          <p:nvPr>
            <p:ph type="title"/>
          </p:nvPr>
        </p:nvSpPr>
        <p:spPr>
          <a:ln/>
        </p:spPr>
        <p:txBody>
          <a:bodyPr anchor="b"/>
          <a:p>
            <a:r>
              <a:rPr lang="zh-CN" altLang="en-US" dirty="0"/>
              <a:t>用户信息实例</a:t>
            </a:r>
            <a:endParaRPr lang="zh-CN" altLang="en-US" dirty="0"/>
          </a:p>
        </p:txBody>
      </p:sp>
      <p:sp>
        <p:nvSpPr>
          <p:cNvPr id="38914" name="文本占位符 207874"/>
          <p:cNvSpPr>
            <a:spLocks noGrp="1"/>
          </p:cNvSpPr>
          <p:nvPr>
            <p:ph idx="1"/>
          </p:nvPr>
        </p:nvSpPr>
        <p:spPr>
          <a:ln/>
        </p:spPr>
        <p:txBody>
          <a:bodyPr anchor="t"/>
          <a:p>
            <a:r>
              <a:rPr lang="zh-CN" altLang="en-US" dirty="0"/>
              <a:t>整体的应用使用情况</a:t>
            </a:r>
            <a:endParaRPr lang="zh-CN" altLang="en-US" dirty="0"/>
          </a:p>
          <a:p>
            <a:pPr lvl="1"/>
            <a:r>
              <a:rPr lang="en-US" altLang="zh-CN" dirty="0"/>
              <a:t>Matt</a:t>
            </a:r>
            <a:r>
              <a:rPr lang="zh-CN" altLang="en-US" dirty="0"/>
              <a:t>将手机上的每个东西都称作“应用”</a:t>
            </a:r>
            <a:r>
              <a:rPr lang="en-US" altLang="zh-CN"/>
              <a:t>——</a:t>
            </a:r>
            <a:r>
              <a:rPr lang="zh-CN" altLang="en-US" dirty="0"/>
              <a:t>他甚至将</a:t>
            </a:r>
            <a:r>
              <a:rPr lang="en-US" altLang="zh-CN" dirty="0"/>
              <a:t>Safari</a:t>
            </a:r>
            <a:r>
              <a:rPr lang="zh-CN" altLang="en-US" dirty="0"/>
              <a:t>称作是“</a:t>
            </a:r>
            <a:r>
              <a:rPr lang="en-US" altLang="zh-CN" dirty="0"/>
              <a:t>Web</a:t>
            </a:r>
            <a:r>
              <a:rPr lang="zh-CN" altLang="en-US" dirty="0"/>
              <a:t>应用”。他下载的第一款应用是转换器。他通常会进行计算，并且常常会转换雕塑和其它艺术品的尺寸，因此他非常期望有一款应用能让这些任务变得更简单些。他会将应用整理妥当，以便能在第一页就显示他最常使用的应用。 </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208897"/>
          <p:cNvSpPr>
            <a:spLocks noGrp="1"/>
          </p:cNvSpPr>
          <p:nvPr>
            <p:ph type="title"/>
          </p:nvPr>
        </p:nvSpPr>
        <p:spPr>
          <a:ln/>
        </p:spPr>
        <p:txBody>
          <a:bodyPr anchor="b"/>
          <a:p>
            <a:r>
              <a:rPr lang="zh-CN" altLang="en-US" dirty="0"/>
              <a:t>用户信息实例</a:t>
            </a:r>
            <a:endParaRPr lang="zh-CN" altLang="en-US" dirty="0"/>
          </a:p>
        </p:txBody>
      </p:sp>
      <p:sp>
        <p:nvSpPr>
          <p:cNvPr id="39938" name="文本占位符 208898"/>
          <p:cNvSpPr>
            <a:spLocks noGrp="1"/>
          </p:cNvSpPr>
          <p:nvPr>
            <p:ph idx="1"/>
          </p:nvPr>
        </p:nvSpPr>
        <p:spPr>
          <a:ln/>
        </p:spPr>
        <p:txBody>
          <a:bodyPr anchor="t"/>
          <a:p>
            <a:pPr>
              <a:lnSpc>
                <a:spcPct val="90000"/>
              </a:lnSpc>
            </a:pPr>
            <a:r>
              <a:rPr lang="zh-CN" altLang="en-US" sz="2400" dirty="0"/>
              <a:t>具体的应用使用情况</a:t>
            </a:r>
            <a:endParaRPr lang="zh-CN" altLang="en-US" sz="2400" dirty="0"/>
          </a:p>
          <a:p>
            <a:pPr lvl="1">
              <a:lnSpc>
                <a:spcPct val="90000"/>
              </a:lnSpc>
            </a:pPr>
            <a:r>
              <a:rPr lang="en-US" altLang="zh-CN" sz="2000" dirty="0"/>
              <a:t>Matt</a:t>
            </a:r>
            <a:r>
              <a:rPr lang="zh-CN" altLang="en-US" sz="2000" dirty="0"/>
              <a:t>发现他并不需要很多的应用。他钟爱的应用有：</a:t>
            </a:r>
            <a:endParaRPr lang="zh-CN" altLang="en-US" sz="2000" dirty="0"/>
          </a:p>
          <a:p>
            <a:pPr lvl="2">
              <a:lnSpc>
                <a:spcPct val="90000"/>
              </a:lnSpc>
            </a:pPr>
            <a:r>
              <a:rPr lang="en-US" altLang="zh-CN" sz="1800" err="1"/>
              <a:t>Twweetie</a:t>
            </a:r>
            <a:r>
              <a:rPr lang="zh-CN" altLang="en-US" sz="1800" dirty="0"/>
              <a:t>。</a:t>
            </a:r>
            <a:r>
              <a:rPr lang="en-US" altLang="zh-CN" sz="1800" dirty="0"/>
              <a:t>Matt</a:t>
            </a:r>
            <a:r>
              <a:rPr lang="zh-CN" altLang="en-US" sz="1800" dirty="0"/>
              <a:t>和他的音乐好友下载了该应用，来分享并了解他们的集体创意。</a:t>
            </a:r>
            <a:endParaRPr lang="zh-CN" altLang="en-US" sz="1800" dirty="0"/>
          </a:p>
          <a:p>
            <a:pPr lvl="2">
              <a:lnSpc>
                <a:spcPct val="90000"/>
              </a:lnSpc>
            </a:pPr>
            <a:r>
              <a:rPr lang="en-US" altLang="zh-CN" sz="1800" err="1"/>
              <a:t>PublicRadio</a:t>
            </a:r>
            <a:r>
              <a:rPr lang="zh-CN" altLang="en-US" sz="1800" dirty="0"/>
              <a:t>。他之所以喜欢该应用，是因为它可以设置在一个地方搜索某一特定的电台。</a:t>
            </a:r>
            <a:endParaRPr lang="zh-CN" altLang="en-US" sz="1800" dirty="0"/>
          </a:p>
          <a:p>
            <a:pPr lvl="2">
              <a:lnSpc>
                <a:spcPct val="90000"/>
              </a:lnSpc>
            </a:pPr>
            <a:r>
              <a:rPr lang="en-US" altLang="zh-CN" sz="1800" err="1"/>
              <a:t>iSkateboard</a:t>
            </a:r>
            <a:r>
              <a:rPr lang="zh-CN" altLang="en-US" sz="1800" dirty="0"/>
              <a:t>。他用该应用查找城市周围比较好的溜冰场。他可以做到快去快回，因此该应用还是非常方便的。</a:t>
            </a:r>
            <a:endParaRPr lang="zh-CN" altLang="en-US" sz="1800" dirty="0"/>
          </a:p>
          <a:p>
            <a:pPr lvl="1">
              <a:lnSpc>
                <a:spcPct val="90000"/>
              </a:lnSpc>
            </a:pPr>
            <a:r>
              <a:rPr lang="zh-CN" altLang="en-US" sz="2000" dirty="0"/>
              <a:t>虽然拍摄效果不怎么好，但</a:t>
            </a:r>
            <a:r>
              <a:rPr lang="en-US" altLang="zh-CN" sz="2000" dirty="0"/>
              <a:t>Matt</a:t>
            </a:r>
            <a:r>
              <a:rPr lang="zh-CN" altLang="en-US" sz="2000" dirty="0"/>
              <a:t>发现摄像头是很必要的：“拍摄效果如何到时其次</a:t>
            </a:r>
            <a:r>
              <a:rPr lang="en-US" altLang="zh-CN" sz="2000"/>
              <a:t>——</a:t>
            </a:r>
            <a:r>
              <a:rPr lang="zh-CN" altLang="en-US" sz="2000" dirty="0"/>
              <a:t>关键是它可以记录下一个灵感或某些创意，以备后继使用。”现在他有了</a:t>
            </a:r>
            <a:r>
              <a:rPr lang="en-US" altLang="zh-CN" sz="2000" err="1"/>
              <a:t>iPhone</a:t>
            </a:r>
            <a:r>
              <a:rPr lang="zh-CN" altLang="en-US" sz="2000" dirty="0"/>
              <a:t>，他就完全改变了他写博客的习惯：“我以前的博客大多是文字，只有少数的图片。现在的博客则几乎只有图了，这才更像我的风格。”他所有的照片都是存在</a:t>
            </a:r>
            <a:r>
              <a:rPr lang="en-US" altLang="zh-CN" sz="2000" err="1"/>
              <a:t>iPhone</a:t>
            </a:r>
            <a:r>
              <a:rPr lang="zh-CN" altLang="en-US" sz="2000" dirty="0"/>
              <a:t>的</a:t>
            </a:r>
            <a:r>
              <a:rPr lang="en-US" altLang="zh-CN" sz="2000" dirty="0"/>
              <a:t>Camera Roll</a:t>
            </a:r>
            <a:r>
              <a:rPr lang="zh-CN" altLang="en-US" sz="2000" dirty="0"/>
              <a:t>上。他想随身带着照片，这样便于他寻找灵感。 </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7409"/>
          <p:cNvSpPr>
            <a:spLocks noGrp="1"/>
          </p:cNvSpPr>
          <p:nvPr>
            <p:ph type="title"/>
          </p:nvPr>
        </p:nvSpPr>
        <p:spPr>
          <a:ln/>
        </p:spPr>
        <p:txBody>
          <a:bodyPr anchor="b"/>
          <a:p>
            <a:r>
              <a:rPr lang="en-US" altLang="zh-CN" sz="4000" dirty="0"/>
              <a:t>What was the first major UCD project?</a:t>
            </a:r>
            <a:endParaRPr lang="en-US" altLang="zh-CN" sz="4000" dirty="0"/>
          </a:p>
        </p:txBody>
      </p:sp>
      <p:sp>
        <p:nvSpPr>
          <p:cNvPr id="9218" name="文本占位符 17410"/>
          <p:cNvSpPr>
            <a:spLocks noGrp="1"/>
          </p:cNvSpPr>
          <p:nvPr>
            <p:ph type="body" sz="half" idx="1"/>
          </p:nvPr>
        </p:nvSpPr>
        <p:spPr>
          <a:xfrm>
            <a:off x="457200" y="1600200"/>
            <a:ext cx="8075613" cy="4530725"/>
          </a:xfrm>
          <a:ln/>
        </p:spPr>
        <p:txBody>
          <a:bodyPr anchor="t"/>
          <a:p>
            <a:pPr>
              <a:buClr>
                <a:schemeClr val="bg2"/>
              </a:buClr>
              <a:buSzPct val="75000"/>
              <a:buFont typeface="Wingdings" panose="05000000000000000000" pitchFamily="2" charset="2"/>
            </a:pPr>
            <a:r>
              <a:rPr lang="en-GB" altLang="en-US" b="0" dirty="0"/>
              <a:t> </a:t>
            </a:r>
            <a:r>
              <a:rPr lang="zh-CN" altLang="en-US" b="0" dirty="0"/>
              <a:t>T</a:t>
            </a:r>
            <a:r>
              <a:rPr lang="en-GB" altLang="en-US" b="0" dirty="0"/>
              <a:t>he Olympic Messaging System (OMS)</a:t>
            </a:r>
            <a:endParaRPr lang="en-GB" altLang="en-US" b="0" dirty="0"/>
          </a:p>
          <a:p>
            <a:pPr lvl="1"/>
            <a:r>
              <a:rPr lang="zh-CN" altLang="en-US" b="0" dirty="0"/>
              <a:t>T</a:t>
            </a:r>
            <a:r>
              <a:rPr lang="en-GB" altLang="en-US" b="0" dirty="0"/>
              <a:t>he 1984 Olympics in Los Angeles</a:t>
            </a:r>
            <a:endParaRPr lang="en-GB" altLang="en-US" b="0" dirty="0"/>
          </a:p>
        </p:txBody>
      </p:sp>
      <p:pic>
        <p:nvPicPr>
          <p:cNvPr id="9219" name="内容占位符 17411"/>
          <p:cNvPicPr>
            <a:picLocks noGrp="1" noChangeAspect="1"/>
          </p:cNvPicPr>
          <p:nvPr>
            <p:ph sz="half" idx="2"/>
          </p:nvPr>
        </p:nvPicPr>
        <p:blipFill>
          <a:blip r:embed="rId1"/>
          <a:stretch>
            <a:fillRect/>
          </a:stretch>
        </p:blipFill>
        <p:spPr>
          <a:xfrm>
            <a:off x="3203575" y="2925763"/>
            <a:ext cx="2305050" cy="3665537"/>
          </a:xfr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209921"/>
          <p:cNvSpPr>
            <a:spLocks noGrp="1"/>
          </p:cNvSpPr>
          <p:nvPr>
            <p:ph type="title"/>
          </p:nvPr>
        </p:nvSpPr>
        <p:spPr>
          <a:ln/>
        </p:spPr>
        <p:txBody>
          <a:bodyPr anchor="b"/>
          <a:p>
            <a:r>
              <a:rPr lang="zh-CN" altLang="en-US" dirty="0"/>
              <a:t>用户信息实例</a:t>
            </a:r>
            <a:endParaRPr lang="zh-CN" altLang="en-US" dirty="0"/>
          </a:p>
        </p:txBody>
      </p:sp>
      <p:sp>
        <p:nvSpPr>
          <p:cNvPr id="40962" name="文本占位符 209922"/>
          <p:cNvSpPr>
            <a:spLocks noGrp="1"/>
          </p:cNvSpPr>
          <p:nvPr>
            <p:ph idx="1"/>
          </p:nvPr>
        </p:nvSpPr>
        <p:spPr>
          <a:ln/>
        </p:spPr>
        <p:txBody>
          <a:bodyPr anchor="t"/>
          <a:p>
            <a:r>
              <a:rPr lang="zh-CN" altLang="en-US" dirty="0"/>
              <a:t>对应于的期望</a:t>
            </a:r>
            <a:endParaRPr lang="zh-CN" altLang="en-US" dirty="0"/>
          </a:p>
          <a:p>
            <a:pPr lvl="1"/>
            <a:r>
              <a:rPr lang="en-US" altLang="zh-CN" dirty="0"/>
              <a:t>Matt</a:t>
            </a:r>
            <a:r>
              <a:rPr lang="zh-CN" altLang="en-US" dirty="0"/>
              <a:t>最期待的就是那种能对他自己有所帮助的应用：“最爽的事情莫过于我可以在</a:t>
            </a:r>
            <a:r>
              <a:rPr lang="en-US" altLang="zh-CN" dirty="0"/>
              <a:t>Twitter</a:t>
            </a:r>
            <a:r>
              <a:rPr lang="zh-CN" altLang="en-US" dirty="0"/>
              <a:t>消息上发一个音乐文件了。说实话，我认为应该有更多的此类事情可以去做，虽然我不太清楚到底能做些什么。我会紧跟最新的技术发展。但是我喜欢这个手机” 。</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210945"/>
          <p:cNvSpPr>
            <a:spLocks noGrp="1"/>
          </p:cNvSpPr>
          <p:nvPr>
            <p:ph type="title"/>
          </p:nvPr>
        </p:nvSpPr>
        <p:spPr>
          <a:ln/>
        </p:spPr>
        <p:txBody>
          <a:bodyPr anchor="b"/>
          <a:p>
            <a:r>
              <a:rPr lang="zh-CN" altLang="en-US" dirty="0"/>
              <a:t>研究结果实例 </a:t>
            </a:r>
            <a:endParaRPr lang="zh-CN" altLang="en-US" dirty="0"/>
          </a:p>
        </p:txBody>
      </p:sp>
      <p:sp>
        <p:nvSpPr>
          <p:cNvPr id="41986" name="文本占位符 210946"/>
          <p:cNvSpPr>
            <a:spLocks noGrp="1"/>
          </p:cNvSpPr>
          <p:nvPr>
            <p:ph idx="1"/>
          </p:nvPr>
        </p:nvSpPr>
        <p:spPr>
          <a:ln/>
        </p:spPr>
        <p:txBody>
          <a:bodyPr anchor="t"/>
          <a:p>
            <a:r>
              <a:rPr lang="zh-CN" altLang="en-US" dirty="0"/>
              <a:t>当记录具体的用户研究结果时，可以以如下的摘要来开场：“该</a:t>
            </a:r>
            <a:r>
              <a:rPr lang="en-US" altLang="zh-CN" err="1"/>
              <a:t>iPhone</a:t>
            </a:r>
            <a:r>
              <a:rPr lang="zh-CN" altLang="en-US" dirty="0"/>
              <a:t>应用的安装比较困难”。接下来，可以按用户编号，如</a:t>
            </a:r>
            <a:r>
              <a:rPr lang="en-US" altLang="zh-CN" dirty="0"/>
              <a:t>P1</a:t>
            </a:r>
            <a:r>
              <a:rPr lang="zh-CN" altLang="en-US" dirty="0"/>
              <a:t>、</a:t>
            </a:r>
            <a:r>
              <a:rPr lang="en-US" altLang="zh-CN" dirty="0"/>
              <a:t>P2</a:t>
            </a:r>
            <a:r>
              <a:rPr lang="zh-CN" altLang="en-US" dirty="0"/>
              <a:t>、</a:t>
            </a:r>
            <a:r>
              <a:rPr lang="en-US" altLang="zh-CN" dirty="0"/>
              <a:t>P3</a:t>
            </a:r>
            <a:r>
              <a:rPr lang="zh-CN" altLang="en-US" dirty="0"/>
              <a:t>等，引用一些经典的用户语录。在用户语录下面可以列出数据分析过程中得到的研究心得和设计灵感。如果你有想过的图片或视频，也可以插入文档中，如图所示。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211969"/>
          <p:cNvSpPr>
            <a:spLocks noGrp="1"/>
          </p:cNvSpPr>
          <p:nvPr>
            <p:ph type="title"/>
          </p:nvPr>
        </p:nvSpPr>
        <p:spPr>
          <a:ln/>
        </p:spPr>
        <p:txBody>
          <a:bodyPr anchor="b"/>
          <a:p>
            <a:r>
              <a:rPr lang="zh-CN" altLang="en-US" dirty="0"/>
              <a:t>研究结果实例 </a:t>
            </a:r>
            <a:endParaRPr lang="zh-CN" altLang="en-US" dirty="0"/>
          </a:p>
        </p:txBody>
      </p:sp>
      <p:pic>
        <p:nvPicPr>
          <p:cNvPr id="43010" name="图片 211971"/>
          <p:cNvPicPr>
            <a:picLocks noChangeAspect="1"/>
          </p:cNvPicPr>
          <p:nvPr/>
        </p:nvPicPr>
        <p:blipFill>
          <a:blip r:embed="rId1"/>
          <a:stretch>
            <a:fillRect/>
          </a:stretch>
        </p:blipFill>
        <p:spPr>
          <a:xfrm>
            <a:off x="468313" y="2133600"/>
            <a:ext cx="2595562" cy="3887788"/>
          </a:xfrm>
          <a:prstGeom prst="rect">
            <a:avLst/>
          </a:prstGeom>
          <a:noFill/>
          <a:ln w="9525">
            <a:noFill/>
          </a:ln>
        </p:spPr>
      </p:pic>
      <p:pic>
        <p:nvPicPr>
          <p:cNvPr id="43011" name="图片 211972"/>
          <p:cNvPicPr>
            <a:picLocks noChangeAspect="1"/>
          </p:cNvPicPr>
          <p:nvPr/>
        </p:nvPicPr>
        <p:blipFill>
          <a:blip r:embed="rId2"/>
          <a:stretch>
            <a:fillRect/>
          </a:stretch>
        </p:blipFill>
        <p:spPr>
          <a:xfrm>
            <a:off x="3276600" y="2133600"/>
            <a:ext cx="2560638" cy="3889375"/>
          </a:xfrm>
          <a:prstGeom prst="rect">
            <a:avLst/>
          </a:prstGeom>
          <a:noFill/>
          <a:ln w="9525">
            <a:noFill/>
          </a:ln>
        </p:spPr>
      </p:pic>
      <p:pic>
        <p:nvPicPr>
          <p:cNvPr id="43012" name="图片 211973"/>
          <p:cNvPicPr>
            <a:picLocks noChangeAspect="1"/>
          </p:cNvPicPr>
          <p:nvPr/>
        </p:nvPicPr>
        <p:blipFill>
          <a:blip r:embed="rId3"/>
          <a:stretch>
            <a:fillRect/>
          </a:stretch>
        </p:blipFill>
        <p:spPr>
          <a:xfrm>
            <a:off x="6084888" y="2060575"/>
            <a:ext cx="2936875" cy="3960813"/>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212993"/>
          <p:cNvSpPr>
            <a:spLocks noGrp="1"/>
          </p:cNvSpPr>
          <p:nvPr>
            <p:ph type="title"/>
          </p:nvPr>
        </p:nvSpPr>
        <p:spPr>
          <a:ln/>
        </p:spPr>
        <p:txBody>
          <a:bodyPr anchor="b"/>
          <a:p>
            <a:r>
              <a:rPr lang="zh-CN" altLang="en-US" dirty="0"/>
              <a:t>研究结果实例</a:t>
            </a:r>
            <a:endParaRPr lang="zh-CN" altLang="en-US" dirty="0"/>
          </a:p>
        </p:txBody>
      </p:sp>
      <p:sp>
        <p:nvSpPr>
          <p:cNvPr id="44034" name="文本占位符 212994"/>
          <p:cNvSpPr>
            <a:spLocks noGrp="1"/>
          </p:cNvSpPr>
          <p:nvPr>
            <p:ph idx="1"/>
          </p:nvPr>
        </p:nvSpPr>
        <p:spPr>
          <a:ln/>
        </p:spPr>
        <p:txBody>
          <a:bodyPr anchor="t"/>
          <a:p>
            <a:pPr>
              <a:lnSpc>
                <a:spcPct val="80000"/>
              </a:lnSpc>
            </a:pPr>
            <a:r>
              <a:rPr lang="zh-CN" altLang="en-US" sz="2400" dirty="0"/>
              <a:t>该</a:t>
            </a:r>
            <a:r>
              <a:rPr lang="en-US" altLang="zh-CN" sz="2400" err="1"/>
              <a:t>iPhone</a:t>
            </a:r>
            <a:r>
              <a:rPr lang="zh-CN" altLang="en-US" sz="2400" dirty="0"/>
              <a:t>应用的安装比较困难</a:t>
            </a:r>
            <a:endParaRPr lang="zh-CN" altLang="en-US" sz="2400" dirty="0"/>
          </a:p>
          <a:p>
            <a:pPr>
              <a:lnSpc>
                <a:spcPct val="80000"/>
              </a:lnSpc>
            </a:pPr>
            <a:r>
              <a:rPr lang="zh-CN" altLang="en-US" sz="2400" dirty="0"/>
              <a:t>相关用户语录：</a:t>
            </a:r>
            <a:endParaRPr lang="zh-CN" altLang="en-US" sz="2400" dirty="0"/>
          </a:p>
          <a:p>
            <a:pPr lvl="1">
              <a:lnSpc>
                <a:spcPct val="80000"/>
              </a:lnSpc>
            </a:pPr>
            <a:r>
              <a:rPr lang="zh-CN" altLang="en-US" sz="2000" dirty="0"/>
              <a:t>“试用</a:t>
            </a:r>
            <a:r>
              <a:rPr lang="en-US" altLang="zh-CN" sz="2000" err="1"/>
              <a:t>AccWeather</a:t>
            </a:r>
            <a:r>
              <a:rPr lang="zh-CN" altLang="en-US" sz="2000" dirty="0"/>
              <a:t>时，修改默认值需要花费很多时间。当它很耗时时，我就放弃使用了”（</a:t>
            </a:r>
            <a:r>
              <a:rPr lang="en-US" altLang="zh-CN" sz="2000" dirty="0"/>
              <a:t>P1</a:t>
            </a:r>
            <a:r>
              <a:rPr lang="zh-CN" altLang="en-US" sz="2000" dirty="0"/>
              <a:t>）</a:t>
            </a:r>
            <a:endParaRPr lang="zh-CN" altLang="en-US" sz="2000" dirty="0"/>
          </a:p>
          <a:p>
            <a:pPr lvl="1">
              <a:lnSpc>
                <a:spcPct val="80000"/>
              </a:lnSpc>
            </a:pPr>
            <a:r>
              <a:rPr lang="zh-CN" altLang="en-US" sz="2000" dirty="0"/>
              <a:t>“我用了</a:t>
            </a:r>
            <a:r>
              <a:rPr lang="en-US" altLang="zh-CN" sz="2000" dirty="0"/>
              <a:t>Wallet</a:t>
            </a:r>
            <a:r>
              <a:rPr lang="zh-CN" altLang="en-US" sz="2000" dirty="0"/>
              <a:t>这一应用，我很喜欢它的理念，但是它太难启动了。”（</a:t>
            </a:r>
            <a:r>
              <a:rPr lang="en-US" altLang="zh-CN" sz="2000" dirty="0"/>
              <a:t>P2</a:t>
            </a:r>
            <a:r>
              <a:rPr lang="zh-CN" altLang="en-US" sz="2000" dirty="0"/>
              <a:t>）</a:t>
            </a:r>
            <a:endParaRPr lang="zh-CN" altLang="en-US" sz="2000" dirty="0"/>
          </a:p>
          <a:p>
            <a:pPr lvl="1">
              <a:lnSpc>
                <a:spcPct val="80000"/>
              </a:lnSpc>
            </a:pPr>
            <a:r>
              <a:rPr lang="zh-CN" altLang="en-US" sz="2000" dirty="0"/>
              <a:t>“它们（</a:t>
            </a:r>
            <a:r>
              <a:rPr lang="en-US" altLang="zh-CN" sz="2000" dirty="0"/>
              <a:t>Genius</a:t>
            </a:r>
            <a:r>
              <a:rPr lang="zh-CN" altLang="en-US" sz="2000" dirty="0"/>
              <a:t>应用）让你进行了‘设置’，虽然已经设置为国际通用键盘了，但是它加载时还加载的是中文键盘。”（</a:t>
            </a:r>
            <a:r>
              <a:rPr lang="en-US" altLang="zh-CN" sz="2000" dirty="0"/>
              <a:t>P3</a:t>
            </a:r>
            <a:r>
              <a:rPr lang="zh-CN" altLang="en-US" sz="2000" dirty="0"/>
              <a:t>）</a:t>
            </a:r>
            <a:endParaRPr lang="zh-CN" altLang="en-US" sz="2000" dirty="0"/>
          </a:p>
          <a:p>
            <a:pPr>
              <a:lnSpc>
                <a:spcPct val="80000"/>
              </a:lnSpc>
            </a:pPr>
            <a:r>
              <a:rPr lang="zh-CN" altLang="en-US" sz="2400" dirty="0"/>
              <a:t>研究心得：</a:t>
            </a:r>
            <a:endParaRPr lang="zh-CN" altLang="en-US" sz="2400" dirty="0"/>
          </a:p>
          <a:p>
            <a:pPr lvl="1">
              <a:lnSpc>
                <a:spcPct val="80000"/>
              </a:lnSpc>
            </a:pPr>
            <a:r>
              <a:rPr lang="zh-CN" altLang="en-US" sz="2000" dirty="0"/>
              <a:t>如果安装过程不够简单、友好的话，用户就可能会放弃使用该应用。</a:t>
            </a:r>
            <a:endParaRPr lang="zh-CN" altLang="en-US" sz="2000" dirty="0"/>
          </a:p>
          <a:p>
            <a:pPr>
              <a:lnSpc>
                <a:spcPct val="80000"/>
              </a:lnSpc>
            </a:pPr>
            <a:r>
              <a:rPr lang="zh-CN" altLang="en-US" sz="2400" dirty="0"/>
              <a:t>设计灵感：</a:t>
            </a:r>
            <a:endParaRPr lang="zh-CN" altLang="en-US" sz="2400" dirty="0"/>
          </a:p>
          <a:p>
            <a:pPr lvl="1">
              <a:lnSpc>
                <a:spcPct val="80000"/>
              </a:lnSpc>
            </a:pPr>
            <a:r>
              <a:rPr lang="zh-CN" altLang="en-US" sz="2000" dirty="0"/>
              <a:t>考虑为初次使用该应用的用户提供欢迎界面。</a:t>
            </a:r>
            <a:endParaRPr lang="zh-CN" altLang="en-US" sz="2000" dirty="0"/>
          </a:p>
          <a:p>
            <a:pPr lvl="1">
              <a:lnSpc>
                <a:spcPct val="80000"/>
              </a:lnSpc>
            </a:pPr>
            <a:r>
              <a:rPr lang="zh-CN" altLang="en-US" sz="2000" dirty="0"/>
              <a:t>如果需要多步骤安装的话，可以考虑提供安装向导。 </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214017"/>
          <p:cNvSpPr>
            <a:spLocks noGrp="1"/>
          </p:cNvSpPr>
          <p:nvPr>
            <p:ph type="title"/>
          </p:nvPr>
        </p:nvSpPr>
        <p:spPr>
          <a:ln/>
        </p:spPr>
        <p:txBody>
          <a:bodyPr anchor="b"/>
          <a:p>
            <a:r>
              <a:rPr lang="zh-CN" altLang="en-US" dirty="0"/>
              <a:t>人物角色 </a:t>
            </a:r>
            <a:endParaRPr lang="zh-CN" altLang="en-US" dirty="0"/>
          </a:p>
        </p:txBody>
      </p:sp>
      <p:sp>
        <p:nvSpPr>
          <p:cNvPr id="45058" name="文本占位符 214018"/>
          <p:cNvSpPr>
            <a:spLocks noGrp="1"/>
          </p:cNvSpPr>
          <p:nvPr>
            <p:ph idx="1"/>
          </p:nvPr>
        </p:nvSpPr>
        <p:spPr>
          <a:ln/>
        </p:spPr>
        <p:txBody>
          <a:bodyPr anchor="t"/>
          <a:p>
            <a:r>
              <a:rPr lang="zh-CN" altLang="en-US" sz="2800" dirty="0"/>
              <a:t>多数情况下，人物角色可以分为主要人物角色、次要人物角色以及一些负面用户角色（或者说“反面用户角色”）：</a:t>
            </a:r>
            <a:endParaRPr lang="zh-CN" altLang="en-US" sz="2800" dirty="0"/>
          </a:p>
          <a:p>
            <a:r>
              <a:rPr lang="zh-CN" altLang="en-US" sz="2800" dirty="0"/>
              <a:t>主要人物角色是产品想要取得成功必须满足的一类；</a:t>
            </a:r>
            <a:endParaRPr lang="zh-CN" altLang="en-US" sz="2800" dirty="0"/>
          </a:p>
          <a:p>
            <a:r>
              <a:rPr lang="zh-CN" altLang="en-US" sz="2800" dirty="0"/>
              <a:t>次要人物角色也很重要，但是其优先级较低；</a:t>
            </a:r>
            <a:endParaRPr lang="zh-CN" altLang="en-US" sz="2800" dirty="0"/>
          </a:p>
          <a:p>
            <a:r>
              <a:rPr lang="zh-CN" altLang="en-US" sz="2800" dirty="0"/>
              <a:t>负面人物角色是你绝度不会满足的一类（可能出于商业利益的考虑，也可能是其他原因）。 </a:t>
            </a:r>
            <a:endParaRPr lang="zh-CN" alt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215041"/>
          <p:cNvSpPr>
            <a:spLocks noGrp="1"/>
          </p:cNvSpPr>
          <p:nvPr>
            <p:ph type="title"/>
          </p:nvPr>
        </p:nvSpPr>
        <p:spPr>
          <a:ln/>
        </p:spPr>
        <p:txBody>
          <a:bodyPr anchor="b"/>
          <a:p>
            <a:r>
              <a:rPr lang="zh-CN" altLang="en-US" dirty="0"/>
              <a:t>人物角色</a:t>
            </a:r>
            <a:endParaRPr lang="zh-CN" altLang="en-US" dirty="0"/>
          </a:p>
        </p:txBody>
      </p:sp>
      <p:sp>
        <p:nvSpPr>
          <p:cNvPr id="46082" name="文本占位符 215042"/>
          <p:cNvSpPr>
            <a:spLocks noGrp="1"/>
          </p:cNvSpPr>
          <p:nvPr>
            <p:ph idx="1"/>
          </p:nvPr>
        </p:nvSpPr>
        <p:spPr>
          <a:ln/>
        </p:spPr>
        <p:txBody>
          <a:bodyPr anchor="t"/>
          <a:p>
            <a:pPr>
              <a:lnSpc>
                <a:spcPct val="90000"/>
              </a:lnSpc>
            </a:pPr>
            <a:r>
              <a:rPr lang="zh-CN" altLang="en-US" dirty="0"/>
              <a:t>人物角色可以以多种不同的形式呈现，但是它们都包含以下信息：</a:t>
            </a:r>
            <a:endParaRPr lang="zh-CN" altLang="en-US" dirty="0"/>
          </a:p>
          <a:p>
            <a:pPr lvl="1">
              <a:lnSpc>
                <a:spcPct val="90000"/>
              </a:lnSpc>
            </a:pPr>
            <a:r>
              <a:rPr lang="zh-CN" altLang="en-US" dirty="0"/>
              <a:t>姓名、职业、年龄、所在地</a:t>
            </a:r>
            <a:endParaRPr lang="zh-CN" altLang="en-US" dirty="0"/>
          </a:p>
          <a:p>
            <a:pPr lvl="1">
              <a:lnSpc>
                <a:spcPct val="90000"/>
              </a:lnSpc>
            </a:pPr>
            <a:r>
              <a:rPr lang="zh-CN" altLang="en-US" dirty="0"/>
              <a:t>态度</a:t>
            </a:r>
            <a:endParaRPr lang="zh-CN" altLang="en-US" dirty="0"/>
          </a:p>
          <a:p>
            <a:pPr lvl="1">
              <a:lnSpc>
                <a:spcPct val="90000"/>
              </a:lnSpc>
            </a:pPr>
            <a:r>
              <a:rPr lang="zh-CN" altLang="en-US" dirty="0"/>
              <a:t>活动</a:t>
            </a:r>
            <a:endParaRPr lang="zh-CN" altLang="en-US" dirty="0"/>
          </a:p>
          <a:p>
            <a:pPr lvl="1">
              <a:lnSpc>
                <a:spcPct val="90000"/>
              </a:lnSpc>
            </a:pPr>
            <a:r>
              <a:rPr lang="zh-CN" altLang="en-US" dirty="0"/>
              <a:t>影响因素</a:t>
            </a:r>
            <a:endParaRPr lang="zh-CN" altLang="en-US" dirty="0"/>
          </a:p>
          <a:p>
            <a:pPr lvl="1">
              <a:lnSpc>
                <a:spcPct val="90000"/>
              </a:lnSpc>
            </a:pPr>
            <a:r>
              <a:rPr lang="zh-CN" altLang="en-US" dirty="0"/>
              <a:t>工作流</a:t>
            </a:r>
            <a:endParaRPr lang="zh-CN" altLang="en-US" dirty="0"/>
          </a:p>
          <a:p>
            <a:pPr lvl="1">
              <a:lnSpc>
                <a:spcPct val="90000"/>
              </a:lnSpc>
            </a:pPr>
            <a:r>
              <a:rPr lang="zh-CN" altLang="en-US" dirty="0"/>
              <a:t>挫折和不爽之处</a:t>
            </a:r>
            <a:endParaRPr lang="zh-CN" altLang="en-US" dirty="0"/>
          </a:p>
          <a:p>
            <a:pPr lvl="1">
              <a:lnSpc>
                <a:spcPct val="90000"/>
              </a:lnSpc>
            </a:pPr>
            <a:r>
              <a:rPr lang="zh-CN" altLang="en-US" dirty="0"/>
              <a:t>目标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216065"/>
          <p:cNvSpPr>
            <a:spLocks noGrp="1"/>
          </p:cNvSpPr>
          <p:nvPr>
            <p:ph type="title"/>
          </p:nvPr>
        </p:nvSpPr>
        <p:spPr>
          <a:ln/>
        </p:spPr>
        <p:txBody>
          <a:bodyPr anchor="b"/>
          <a:p>
            <a:r>
              <a:rPr lang="zh-CN" altLang="en-US" dirty="0"/>
              <a:t>人物角色实例 </a:t>
            </a:r>
            <a:endParaRPr lang="zh-CN" altLang="en-US" dirty="0"/>
          </a:p>
        </p:txBody>
      </p:sp>
      <p:sp>
        <p:nvSpPr>
          <p:cNvPr id="47106" name="文本占位符 216066"/>
          <p:cNvSpPr>
            <a:spLocks noGrp="1"/>
          </p:cNvSpPr>
          <p:nvPr>
            <p:ph idx="1"/>
          </p:nvPr>
        </p:nvSpPr>
        <p:spPr>
          <a:ln/>
        </p:spPr>
        <p:txBody>
          <a:bodyPr anchor="t"/>
          <a:p>
            <a:pPr>
              <a:lnSpc>
                <a:spcPct val="90000"/>
              </a:lnSpc>
            </a:pPr>
            <a:r>
              <a:rPr lang="zh-CN" altLang="en-US" dirty="0"/>
              <a:t>人物角色：大学生</a:t>
            </a:r>
            <a:endParaRPr lang="zh-CN" altLang="en-US" dirty="0"/>
          </a:p>
          <a:p>
            <a:pPr>
              <a:lnSpc>
                <a:spcPct val="90000"/>
              </a:lnSpc>
            </a:pPr>
            <a:r>
              <a:rPr lang="zh-CN" altLang="en-US" dirty="0"/>
              <a:t>姓名：</a:t>
            </a:r>
            <a:r>
              <a:rPr lang="en-US" altLang="zh-CN" dirty="0"/>
              <a:t>Marta</a:t>
            </a:r>
            <a:r>
              <a:rPr lang="zh-CN" altLang="en-US" dirty="0"/>
              <a:t>，大二学生</a:t>
            </a:r>
            <a:endParaRPr lang="zh-CN" altLang="en-US" dirty="0"/>
          </a:p>
          <a:p>
            <a:pPr>
              <a:lnSpc>
                <a:spcPct val="90000"/>
              </a:lnSpc>
            </a:pPr>
            <a:r>
              <a:rPr lang="zh-CN" altLang="en-US" dirty="0"/>
              <a:t>年龄：</a:t>
            </a:r>
            <a:r>
              <a:rPr lang="en-US" altLang="zh-CN"/>
              <a:t>19</a:t>
            </a:r>
            <a:endParaRPr lang="en-US" altLang="zh-CN"/>
          </a:p>
          <a:p>
            <a:pPr>
              <a:lnSpc>
                <a:spcPct val="90000"/>
              </a:lnSpc>
            </a:pPr>
            <a:r>
              <a:rPr lang="zh-CN" altLang="en-US" dirty="0"/>
              <a:t>职业：</a:t>
            </a:r>
            <a:r>
              <a:rPr lang="en-US" altLang="zh-CN" dirty="0"/>
              <a:t>NYU</a:t>
            </a:r>
            <a:r>
              <a:rPr lang="zh-CN" altLang="en-US" dirty="0"/>
              <a:t>大学心理学大二学生</a:t>
            </a:r>
            <a:endParaRPr lang="zh-CN" altLang="en-US" dirty="0"/>
          </a:p>
          <a:p>
            <a:pPr>
              <a:lnSpc>
                <a:spcPct val="90000"/>
              </a:lnSpc>
            </a:pPr>
            <a:r>
              <a:rPr lang="zh-CN" altLang="en-US" dirty="0"/>
              <a:t>家庭住址：与其他两名</a:t>
            </a:r>
            <a:r>
              <a:rPr lang="en-US" altLang="zh-CN" dirty="0"/>
              <a:t>NYU</a:t>
            </a:r>
            <a:r>
              <a:rPr lang="zh-CN" altLang="en-US" dirty="0"/>
              <a:t>的大学生共住一间公寓</a:t>
            </a:r>
            <a:endParaRPr lang="zh-CN" altLang="en-US" dirty="0"/>
          </a:p>
          <a:p>
            <a:pPr>
              <a:lnSpc>
                <a:spcPct val="90000"/>
              </a:lnSpc>
            </a:pPr>
            <a:r>
              <a:rPr lang="en-US" altLang="zh-CN" err="1"/>
              <a:t>iPhone</a:t>
            </a:r>
            <a:r>
              <a:rPr lang="zh-CN" altLang="en-US" dirty="0"/>
              <a:t>型号：</a:t>
            </a:r>
            <a:r>
              <a:rPr lang="en-US" altLang="zh-CN"/>
              <a:t>3G</a:t>
            </a:r>
            <a:endParaRPr lang="en-US" altLang="zh-CN"/>
          </a:p>
          <a:p>
            <a:pPr>
              <a:lnSpc>
                <a:spcPct val="90000"/>
              </a:lnSpc>
            </a:pPr>
            <a:r>
              <a:rPr lang="zh-CN" altLang="en-US" dirty="0"/>
              <a:t>计算机：</a:t>
            </a:r>
            <a:r>
              <a:rPr lang="en-US" altLang="zh-CN" err="1"/>
              <a:t>MacBook</a:t>
            </a:r>
            <a:r>
              <a:rPr lang="en-US" altLang="zh-CN"/>
              <a:t> </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218113"/>
          <p:cNvSpPr>
            <a:spLocks noGrp="1"/>
          </p:cNvSpPr>
          <p:nvPr>
            <p:ph type="title"/>
          </p:nvPr>
        </p:nvSpPr>
        <p:spPr>
          <a:ln/>
        </p:spPr>
        <p:txBody>
          <a:bodyPr anchor="b"/>
          <a:p>
            <a:r>
              <a:rPr lang="zh-CN" altLang="en-US" dirty="0"/>
              <a:t>人物角色实例</a:t>
            </a:r>
            <a:endParaRPr lang="zh-CN" altLang="en-US" dirty="0"/>
          </a:p>
        </p:txBody>
      </p:sp>
      <p:sp>
        <p:nvSpPr>
          <p:cNvPr id="48130" name="文本占位符 218114"/>
          <p:cNvSpPr>
            <a:spLocks noGrp="1"/>
          </p:cNvSpPr>
          <p:nvPr>
            <p:ph idx="1"/>
          </p:nvPr>
        </p:nvSpPr>
        <p:spPr>
          <a:ln/>
        </p:spPr>
        <p:txBody>
          <a:bodyPr anchor="t"/>
          <a:p>
            <a:r>
              <a:rPr lang="zh-CN" altLang="en-US" dirty="0"/>
              <a:t>功能目标：</a:t>
            </a:r>
            <a:endParaRPr lang="zh-CN" altLang="en-US" dirty="0"/>
          </a:p>
          <a:p>
            <a:pPr lvl="1"/>
            <a:r>
              <a:rPr lang="zh-CN" altLang="en-US" dirty="0"/>
              <a:t>查收电子邮件和 </a:t>
            </a:r>
            <a:r>
              <a:rPr lang="en-US" altLang="zh-CN" dirty="0"/>
              <a:t>AIM</a:t>
            </a:r>
            <a:r>
              <a:rPr lang="zh-CN" altLang="en-US" dirty="0"/>
              <a:t>消息。</a:t>
            </a:r>
            <a:endParaRPr lang="zh-CN" altLang="en-US" dirty="0"/>
          </a:p>
          <a:p>
            <a:pPr lvl="1"/>
            <a:r>
              <a:rPr lang="zh-CN" altLang="en-US" dirty="0"/>
              <a:t>更新</a:t>
            </a:r>
            <a:r>
              <a:rPr lang="en-US" altLang="zh-CN" err="1"/>
              <a:t>Facebook</a:t>
            </a:r>
            <a:r>
              <a:rPr lang="zh-CN" altLang="en-US" dirty="0"/>
              <a:t>和</a:t>
            </a:r>
            <a:r>
              <a:rPr lang="en-US" altLang="zh-CN" dirty="0"/>
              <a:t>Foursquare</a:t>
            </a:r>
            <a:r>
              <a:rPr lang="zh-CN" altLang="en-US" dirty="0"/>
              <a:t>上的状态。</a:t>
            </a:r>
            <a:endParaRPr lang="zh-CN" altLang="en-US" dirty="0"/>
          </a:p>
          <a:p>
            <a:pPr lvl="1"/>
            <a:r>
              <a:rPr lang="zh-CN" altLang="en-US" dirty="0"/>
              <a:t>听音乐。</a:t>
            </a:r>
            <a:endParaRPr lang="zh-CN" altLang="en-US" dirty="0"/>
          </a:p>
          <a:p>
            <a:r>
              <a:rPr lang="zh-CN" altLang="en-US" dirty="0"/>
              <a:t>情感目标：</a:t>
            </a:r>
            <a:endParaRPr lang="zh-CN" altLang="en-US" dirty="0"/>
          </a:p>
          <a:p>
            <a:pPr lvl="1"/>
            <a:r>
              <a:rPr lang="zh-CN" altLang="en-US" dirty="0"/>
              <a:t>与亲朋好友保持联系。</a:t>
            </a:r>
            <a:endParaRPr lang="zh-CN" altLang="en-US" dirty="0"/>
          </a:p>
          <a:p>
            <a:pPr lvl="1"/>
            <a:r>
              <a:rPr lang="zh-CN" altLang="en-US" dirty="0"/>
              <a:t>自娱自乐、与好友同乐。</a:t>
            </a:r>
            <a:endParaRPr lang="zh-CN" altLang="en-US" dirty="0"/>
          </a:p>
          <a:p>
            <a:pPr lvl="1"/>
            <a:r>
              <a:rPr lang="zh-CN" altLang="en-US" dirty="0"/>
              <a:t>享受简单生活，体验美学效果。 </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219137"/>
          <p:cNvSpPr>
            <a:spLocks noGrp="1"/>
          </p:cNvSpPr>
          <p:nvPr>
            <p:ph type="title"/>
          </p:nvPr>
        </p:nvSpPr>
        <p:spPr>
          <a:ln/>
        </p:spPr>
        <p:txBody>
          <a:bodyPr anchor="b"/>
          <a:p>
            <a:r>
              <a:rPr lang="zh-CN" altLang="en-US" dirty="0"/>
              <a:t>人物角色实例</a:t>
            </a:r>
            <a:endParaRPr lang="zh-CN" altLang="en-US" dirty="0"/>
          </a:p>
        </p:txBody>
      </p:sp>
      <p:sp>
        <p:nvSpPr>
          <p:cNvPr id="49154" name="文本占位符 219138"/>
          <p:cNvSpPr>
            <a:spLocks noGrp="1"/>
          </p:cNvSpPr>
          <p:nvPr>
            <p:ph idx="1"/>
          </p:nvPr>
        </p:nvSpPr>
        <p:spPr>
          <a:ln/>
        </p:spPr>
        <p:txBody>
          <a:bodyPr anchor="t"/>
          <a:p>
            <a:pPr>
              <a:lnSpc>
                <a:spcPct val="90000"/>
              </a:lnSpc>
            </a:pPr>
            <a:r>
              <a:rPr lang="zh-CN" altLang="en-US" dirty="0"/>
              <a:t>影响因素：</a:t>
            </a:r>
            <a:endParaRPr lang="zh-CN" altLang="en-US" dirty="0"/>
          </a:p>
          <a:p>
            <a:pPr lvl="1">
              <a:lnSpc>
                <a:spcPct val="90000"/>
              </a:lnSpc>
            </a:pPr>
            <a:r>
              <a:rPr lang="zh-CN" altLang="en-US" dirty="0"/>
              <a:t>朋友向她推荐应用。</a:t>
            </a:r>
            <a:endParaRPr lang="zh-CN" altLang="en-US" dirty="0"/>
          </a:p>
          <a:p>
            <a:pPr lvl="1">
              <a:lnSpc>
                <a:spcPct val="90000"/>
              </a:lnSpc>
            </a:pPr>
            <a:r>
              <a:rPr lang="zh-CN" altLang="en-US" dirty="0"/>
              <a:t>她的父母在给她提供每月的花销。 </a:t>
            </a:r>
            <a:endParaRPr lang="zh-CN" altLang="en-US" dirty="0"/>
          </a:p>
          <a:p>
            <a:pPr>
              <a:lnSpc>
                <a:spcPct val="90000"/>
              </a:lnSpc>
            </a:pPr>
            <a:r>
              <a:rPr lang="zh-CN" altLang="en-US" dirty="0"/>
              <a:t>遇到的困难：</a:t>
            </a:r>
            <a:endParaRPr lang="zh-CN" altLang="en-US" dirty="0"/>
          </a:p>
          <a:p>
            <a:pPr lvl="1">
              <a:lnSpc>
                <a:spcPct val="90000"/>
              </a:lnSpc>
            </a:pPr>
            <a:r>
              <a:rPr lang="zh-CN" altLang="en-US" dirty="0"/>
              <a:t>许多应用经常会连不上网（例如，她会在往</a:t>
            </a:r>
            <a:r>
              <a:rPr lang="en-US" altLang="zh-CN" err="1"/>
              <a:t>Facebook</a:t>
            </a:r>
            <a:r>
              <a:rPr lang="zh-CN" altLang="en-US" dirty="0"/>
              <a:t>上贴照片之前，拿笔记本电脑上的</a:t>
            </a:r>
            <a:r>
              <a:rPr lang="en-US" altLang="zh-CN" dirty="0"/>
              <a:t>Photoshop</a:t>
            </a:r>
            <a:r>
              <a:rPr lang="zh-CN" altLang="en-US" dirty="0"/>
              <a:t>软件对其进行处理）。</a:t>
            </a:r>
            <a:endParaRPr lang="zh-CN" altLang="en-US" dirty="0"/>
          </a:p>
          <a:p>
            <a:pPr>
              <a:lnSpc>
                <a:spcPct val="90000"/>
              </a:lnSpc>
            </a:pPr>
            <a:r>
              <a:rPr lang="zh-CN" altLang="en-US" dirty="0"/>
              <a:t>期望：</a:t>
            </a:r>
            <a:endParaRPr lang="zh-CN" altLang="en-US" dirty="0"/>
          </a:p>
          <a:p>
            <a:pPr lvl="1">
              <a:lnSpc>
                <a:spcPct val="90000"/>
              </a:lnSpc>
            </a:pPr>
            <a:r>
              <a:rPr lang="zh-CN" altLang="en-US" dirty="0"/>
              <a:t>她期望她可以定制某些</a:t>
            </a:r>
            <a:r>
              <a:rPr lang="en-US" altLang="zh-CN" err="1"/>
              <a:t>iPhone</a:t>
            </a:r>
            <a:r>
              <a:rPr lang="zh-CN" altLang="en-US" dirty="0"/>
              <a:t>应用的外观。 </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221185"/>
          <p:cNvSpPr>
            <a:spLocks noGrp="1"/>
          </p:cNvSpPr>
          <p:nvPr>
            <p:ph type="title"/>
          </p:nvPr>
        </p:nvSpPr>
        <p:spPr>
          <a:ln/>
        </p:spPr>
        <p:txBody>
          <a:bodyPr anchor="b"/>
          <a:p>
            <a:r>
              <a:rPr lang="zh-CN" altLang="en-US" dirty="0"/>
              <a:t>场景</a:t>
            </a:r>
            <a:endParaRPr lang="zh-CN" altLang="en-US" dirty="0"/>
          </a:p>
        </p:txBody>
      </p:sp>
      <p:sp>
        <p:nvSpPr>
          <p:cNvPr id="50178" name="文本占位符 221186"/>
          <p:cNvSpPr>
            <a:spLocks noGrp="1"/>
          </p:cNvSpPr>
          <p:nvPr>
            <p:ph idx="1"/>
          </p:nvPr>
        </p:nvSpPr>
        <p:spPr>
          <a:ln/>
        </p:spPr>
        <p:txBody>
          <a:bodyPr anchor="t"/>
          <a:p>
            <a:pPr>
              <a:lnSpc>
                <a:spcPct val="80000"/>
              </a:lnSpc>
            </a:pPr>
            <a:r>
              <a:rPr lang="zh-CN" altLang="en-US" sz="2400" dirty="0"/>
              <a:t>动机</a:t>
            </a:r>
            <a:endParaRPr lang="zh-CN" altLang="en-US" sz="2400" dirty="0"/>
          </a:p>
          <a:p>
            <a:pPr lvl="1">
              <a:lnSpc>
                <a:spcPct val="80000"/>
              </a:lnSpc>
            </a:pPr>
            <a:r>
              <a:rPr lang="zh-CN" altLang="en-US" sz="2000" dirty="0"/>
              <a:t>是什么促使人物角色进入该场景的？</a:t>
            </a:r>
            <a:endParaRPr lang="zh-CN" altLang="en-US" sz="2000" dirty="0"/>
          </a:p>
          <a:p>
            <a:pPr>
              <a:lnSpc>
                <a:spcPct val="80000"/>
              </a:lnSpc>
            </a:pPr>
            <a:r>
              <a:rPr lang="zh-CN" altLang="en-US" sz="2400" dirty="0"/>
              <a:t>背景</a:t>
            </a:r>
            <a:endParaRPr lang="zh-CN" altLang="en-US" sz="2400" dirty="0"/>
          </a:p>
          <a:p>
            <a:pPr lvl="1">
              <a:lnSpc>
                <a:spcPct val="80000"/>
              </a:lnSpc>
            </a:pPr>
            <a:r>
              <a:rPr lang="zh-CN" altLang="en-US" sz="2000" dirty="0"/>
              <a:t>人物角色执行该场景时所处的地点是哪里？</a:t>
            </a:r>
            <a:endParaRPr lang="zh-CN" altLang="en-US" sz="2000" dirty="0"/>
          </a:p>
          <a:p>
            <a:pPr lvl="1">
              <a:lnSpc>
                <a:spcPct val="80000"/>
              </a:lnSpc>
            </a:pPr>
            <a:r>
              <a:rPr lang="zh-CN" altLang="en-US" sz="2000" dirty="0"/>
              <a:t>在该场景中，使用背景是否会有改变？</a:t>
            </a:r>
            <a:endParaRPr lang="zh-CN" altLang="en-US" sz="2000" dirty="0"/>
          </a:p>
          <a:p>
            <a:pPr lvl="1">
              <a:lnSpc>
                <a:spcPct val="80000"/>
              </a:lnSpc>
            </a:pPr>
            <a:r>
              <a:rPr lang="zh-CN" altLang="en-US" sz="2000" dirty="0"/>
              <a:t>是否还有他人参与？</a:t>
            </a:r>
            <a:endParaRPr lang="zh-CN" altLang="en-US" sz="2000" dirty="0"/>
          </a:p>
          <a:p>
            <a:pPr lvl="1">
              <a:lnSpc>
                <a:spcPct val="80000"/>
              </a:lnSpc>
            </a:pPr>
            <a:r>
              <a:rPr lang="zh-CN" altLang="en-US" sz="2000" dirty="0"/>
              <a:t>还用到了其他那些设备？</a:t>
            </a:r>
            <a:endParaRPr lang="zh-CN" altLang="en-US" sz="2000" dirty="0"/>
          </a:p>
          <a:p>
            <a:pPr>
              <a:lnSpc>
                <a:spcPct val="80000"/>
              </a:lnSpc>
            </a:pPr>
            <a:r>
              <a:rPr lang="zh-CN" altLang="en-US" sz="2400" dirty="0"/>
              <a:t>影响因素</a:t>
            </a:r>
            <a:endParaRPr lang="zh-CN" altLang="en-US" sz="2400" dirty="0"/>
          </a:p>
          <a:p>
            <a:pPr lvl="1">
              <a:lnSpc>
                <a:spcPct val="80000"/>
              </a:lnSpc>
            </a:pPr>
            <a:r>
              <a:rPr lang="zh-CN" altLang="en-US" sz="2000" dirty="0"/>
              <a:t>在该场景下，主要有那些类型的影响因素？</a:t>
            </a:r>
            <a:endParaRPr lang="zh-CN" altLang="en-US" sz="2000" dirty="0"/>
          </a:p>
          <a:p>
            <a:pPr lvl="1">
              <a:lnSpc>
                <a:spcPct val="80000"/>
              </a:lnSpc>
            </a:pPr>
            <a:r>
              <a:rPr lang="zh-CN" altLang="en-US" sz="2000" dirty="0"/>
              <a:t>人物角色是如何处理该影响因素的？</a:t>
            </a:r>
            <a:endParaRPr lang="zh-CN" altLang="en-US" sz="2000" dirty="0"/>
          </a:p>
          <a:p>
            <a:pPr>
              <a:lnSpc>
                <a:spcPct val="80000"/>
              </a:lnSpc>
            </a:pPr>
            <a:r>
              <a:rPr lang="zh-CN" altLang="en-US" sz="2400" dirty="0"/>
              <a:t>目标</a:t>
            </a:r>
            <a:endParaRPr lang="zh-CN" altLang="en-US" sz="2400" dirty="0"/>
          </a:p>
          <a:p>
            <a:pPr lvl="1">
              <a:lnSpc>
                <a:spcPct val="80000"/>
              </a:lnSpc>
            </a:pPr>
            <a:r>
              <a:rPr lang="zh-CN" altLang="en-US" sz="2000" dirty="0"/>
              <a:t>此场景下，人物角色的目标是什么？</a:t>
            </a:r>
            <a:endParaRPr lang="zh-CN" altLang="en-US" sz="2000" dirty="0"/>
          </a:p>
          <a:p>
            <a:pPr lvl="1">
              <a:lnSpc>
                <a:spcPct val="80000"/>
              </a:lnSpc>
            </a:pPr>
            <a:r>
              <a:rPr lang="zh-CN" altLang="en-US" sz="2000" dirty="0"/>
              <a:t>其目标是信息？工艺品？情感？ </a:t>
            </a:r>
            <a:endParaRPr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265" name="内容占位符 4"/>
          <p:cNvGraphicFramePr>
            <a:graphicFrameLocks noGrp="1" noChangeAspect="1"/>
          </p:cNvGraphicFramePr>
          <p:nvPr>
            <p:ph sz="half" idx="2"/>
          </p:nvPr>
        </p:nvGraphicFramePr>
        <p:xfrm>
          <a:off x="1331913" y="44450"/>
          <a:ext cx="6862762" cy="6821488"/>
        </p:xfrm>
        <a:graphic>
          <a:graphicData uri="http://schemas.openxmlformats.org/presentationml/2006/ole">
            <mc:AlternateContent xmlns:mc="http://schemas.openxmlformats.org/markup-compatibility/2006">
              <mc:Choice xmlns:v="urn:schemas-microsoft-com:vml" Requires="v">
                <p:oleObj spid="_x0000_s3077" name="" r:id="rId1" imgW="8001000" imgH="7953375" progId="Paint.Picture">
                  <p:embed/>
                </p:oleObj>
              </mc:Choice>
              <mc:Fallback>
                <p:oleObj name="" r:id="rId1" imgW="8001000" imgH="7953375" progId="Paint.Picture">
                  <p:embed/>
                  <p:pic>
                    <p:nvPicPr>
                      <p:cNvPr id="0" name="图片 3076"/>
                      <p:cNvPicPr/>
                      <p:nvPr/>
                    </p:nvPicPr>
                    <p:blipFill>
                      <a:blip r:embed="rId2"/>
                      <a:stretch>
                        <a:fillRect/>
                      </a:stretch>
                    </p:blipFill>
                    <p:spPr>
                      <a:xfrm>
                        <a:off x="1331913" y="44450"/>
                        <a:ext cx="6862762" cy="6821488"/>
                      </a:xfrm>
                      <a:prstGeom prst="rect">
                        <a:avLst/>
                      </a:prstGeom>
                      <a:noFill/>
                      <a:ln w="38100">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222209"/>
          <p:cNvSpPr>
            <a:spLocks noGrp="1"/>
          </p:cNvSpPr>
          <p:nvPr>
            <p:ph type="title"/>
          </p:nvPr>
        </p:nvSpPr>
        <p:spPr>
          <a:ln/>
        </p:spPr>
        <p:txBody>
          <a:bodyPr anchor="b"/>
          <a:p>
            <a:r>
              <a:rPr lang="zh-CN" altLang="en-US" dirty="0"/>
              <a:t>场景实例 </a:t>
            </a:r>
            <a:endParaRPr lang="zh-CN" altLang="en-US" dirty="0"/>
          </a:p>
        </p:txBody>
      </p:sp>
      <p:sp>
        <p:nvSpPr>
          <p:cNvPr id="51202" name="文本占位符 222210"/>
          <p:cNvSpPr>
            <a:spLocks noGrp="1"/>
          </p:cNvSpPr>
          <p:nvPr>
            <p:ph idx="1"/>
          </p:nvPr>
        </p:nvSpPr>
        <p:spPr>
          <a:ln/>
        </p:spPr>
        <p:txBody>
          <a:bodyPr anchor="t"/>
          <a:p>
            <a:r>
              <a:rPr lang="zh-CN" altLang="en-US" sz="2800" dirty="0"/>
              <a:t>假设你正在开发一款帮</a:t>
            </a:r>
            <a:r>
              <a:rPr lang="en-US" altLang="zh-CN" sz="2800"/>
              <a:t>NYU</a:t>
            </a:r>
            <a:r>
              <a:rPr lang="zh-CN" altLang="en-US" sz="2800" dirty="0"/>
              <a:t>的学生们在学校周围导航的</a:t>
            </a:r>
            <a:r>
              <a:rPr lang="en-US" altLang="zh-CN" sz="2800" err="1"/>
              <a:t>iPhone</a:t>
            </a:r>
            <a:r>
              <a:rPr lang="zh-CN" altLang="en-US" sz="2800" dirty="0"/>
              <a:t>应用。可能需要创建多个人物角色：新生、在校生、有报考意向的学生。虽然学生是主要人物角色，但讲师和管理人员也可能会用到此应用，因此，你就会发现为他们需要创建一个次要人物角色。其场景在刚开始可能会比较概括，但是会随着设计开发的进展而逐渐细化。</a:t>
            </a:r>
            <a:endParaRPr lang="zh-CN" altLang="en-US" sz="2800" dirty="0"/>
          </a:p>
          <a:p>
            <a:r>
              <a:rPr lang="zh-CN" altLang="en-US" sz="2800" dirty="0"/>
              <a:t>以下是“大二学生”这一人物角色的“需求”场景。需求场景就意味着没有解决方案，只能用于头脑风暴。 </a:t>
            </a:r>
            <a:endParaRPr lang="zh-CN" alt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223233"/>
          <p:cNvSpPr>
            <a:spLocks noGrp="1"/>
          </p:cNvSpPr>
          <p:nvPr>
            <p:ph type="title"/>
          </p:nvPr>
        </p:nvSpPr>
        <p:spPr>
          <a:ln/>
        </p:spPr>
        <p:txBody>
          <a:bodyPr anchor="b"/>
          <a:p>
            <a:r>
              <a:rPr lang="zh-CN" altLang="en-US" dirty="0"/>
              <a:t>场景实例</a:t>
            </a:r>
            <a:endParaRPr lang="zh-CN" altLang="en-US" dirty="0"/>
          </a:p>
        </p:txBody>
      </p:sp>
      <p:sp>
        <p:nvSpPr>
          <p:cNvPr id="52226" name="文本占位符 223234"/>
          <p:cNvSpPr>
            <a:spLocks noGrp="1"/>
          </p:cNvSpPr>
          <p:nvPr>
            <p:ph idx="1"/>
          </p:nvPr>
        </p:nvSpPr>
        <p:spPr>
          <a:ln/>
        </p:spPr>
        <p:txBody>
          <a:bodyPr anchor="t"/>
          <a:p>
            <a:pPr>
              <a:lnSpc>
                <a:spcPct val="80000"/>
              </a:lnSpc>
            </a:pPr>
            <a:r>
              <a:rPr lang="en-US" altLang="zh-CN" sz="2800"/>
              <a:t>“</a:t>
            </a:r>
            <a:r>
              <a:rPr lang="zh-CN" altLang="en-US" sz="2800" dirty="0"/>
              <a:t>大二学生”这一人物角色的“需求”场景</a:t>
            </a:r>
            <a:endParaRPr lang="zh-CN" altLang="en-US" sz="2800" dirty="0"/>
          </a:p>
          <a:p>
            <a:pPr lvl="1">
              <a:lnSpc>
                <a:spcPct val="80000"/>
              </a:lnSpc>
            </a:pPr>
            <a:r>
              <a:rPr lang="zh-CN" altLang="en-US" sz="2400" dirty="0"/>
              <a:t>刚进一间新教室</a:t>
            </a:r>
            <a:endParaRPr lang="zh-CN" altLang="en-US" sz="2400" dirty="0"/>
          </a:p>
          <a:p>
            <a:pPr lvl="1">
              <a:lnSpc>
                <a:spcPct val="80000"/>
              </a:lnSpc>
            </a:pPr>
            <a:r>
              <a:rPr lang="zh-CN" altLang="en-US" sz="2400" dirty="0"/>
              <a:t>今天是</a:t>
            </a:r>
            <a:r>
              <a:rPr lang="en-US" altLang="zh-CN" sz="2400"/>
              <a:t>Marta</a:t>
            </a:r>
            <a:r>
              <a:rPr lang="zh-CN" altLang="en-US" sz="2400" dirty="0"/>
              <a:t>在</a:t>
            </a:r>
            <a:r>
              <a:rPr lang="en-US" altLang="zh-CN" sz="2400"/>
              <a:t>NYU</a:t>
            </a:r>
            <a:r>
              <a:rPr lang="zh-CN" altLang="en-US" sz="2400" dirty="0"/>
              <a:t>大学刚上大二的第一天。她刚刚在</a:t>
            </a:r>
            <a:r>
              <a:rPr lang="en-US" altLang="zh-CN" sz="2400"/>
              <a:t>Waverly Place</a:t>
            </a:r>
            <a:r>
              <a:rPr lang="zh-CN" altLang="en-US" sz="2400" dirty="0"/>
              <a:t>的咖啡厅吃完午饭，正在用</a:t>
            </a:r>
            <a:r>
              <a:rPr lang="en-US" altLang="zh-CN" sz="2400"/>
              <a:t>iCal</a:t>
            </a:r>
            <a:r>
              <a:rPr lang="zh-CN" altLang="en-US" sz="2400" dirty="0"/>
              <a:t>找下午的课程表，她昨天晚上刚刚将她笔记本电脑上的课程表同步到</a:t>
            </a:r>
            <a:r>
              <a:rPr lang="en-US" altLang="zh-CN" sz="2400" err="1"/>
              <a:t>iPhone</a:t>
            </a:r>
            <a:r>
              <a:rPr lang="zh-CN" altLang="en-US" sz="2400" dirty="0"/>
              <a:t>上。</a:t>
            </a:r>
            <a:endParaRPr lang="zh-CN" altLang="en-US" sz="2400" dirty="0"/>
          </a:p>
          <a:p>
            <a:pPr lvl="1">
              <a:lnSpc>
                <a:spcPct val="80000"/>
              </a:lnSpc>
            </a:pPr>
            <a:r>
              <a:rPr lang="en-US" altLang="zh-CN" sz="2400"/>
              <a:t>Marta</a:t>
            </a:r>
            <a:r>
              <a:rPr lang="zh-CN" altLang="en-US" sz="2400" dirty="0"/>
              <a:t>注意到她下午</a:t>
            </a:r>
            <a:r>
              <a:rPr lang="en-US" altLang="zh-CN" sz="2400"/>
              <a:t>2</a:t>
            </a:r>
            <a:r>
              <a:rPr lang="zh-CN" altLang="en-US" sz="2400" dirty="0"/>
              <a:t>点的课是在</a:t>
            </a:r>
            <a:r>
              <a:rPr lang="en-US" altLang="zh-CN" sz="2400"/>
              <a:t>Puck Building</a:t>
            </a:r>
            <a:r>
              <a:rPr lang="zh-CN" altLang="en-US" sz="2400" dirty="0"/>
              <a:t>上。虽然</a:t>
            </a:r>
            <a:r>
              <a:rPr lang="en-US" altLang="zh-CN" sz="2400"/>
              <a:t>Marta</a:t>
            </a:r>
            <a:r>
              <a:rPr lang="zh-CN" altLang="en-US" sz="2400" dirty="0"/>
              <a:t>已经大二了，但是她以前从来没有在</a:t>
            </a:r>
            <a:r>
              <a:rPr lang="en-US" altLang="zh-CN" sz="2400"/>
              <a:t>Puck</a:t>
            </a:r>
            <a:r>
              <a:rPr lang="zh-CN" altLang="en-US" sz="2400" dirty="0"/>
              <a:t>上过课。她用她</a:t>
            </a:r>
            <a:r>
              <a:rPr lang="en-US" altLang="zh-CN" sz="2400" err="1"/>
              <a:t>iPhone</a:t>
            </a:r>
            <a:r>
              <a:rPr lang="zh-CN" altLang="en-US" sz="2400" dirty="0"/>
              <a:t>上的</a:t>
            </a:r>
            <a:r>
              <a:rPr lang="en-US" altLang="zh-CN" sz="2400"/>
              <a:t>Safari</a:t>
            </a:r>
            <a:r>
              <a:rPr lang="zh-CN" altLang="en-US" sz="2400" dirty="0"/>
              <a:t>登录了</a:t>
            </a:r>
            <a:r>
              <a:rPr lang="en-US" altLang="zh-CN" sz="2400"/>
              <a:t>NYU</a:t>
            </a:r>
            <a:r>
              <a:rPr lang="zh-CN" altLang="en-US" sz="2400" dirty="0"/>
              <a:t>的网站，但是该网站并未针对</a:t>
            </a:r>
            <a:r>
              <a:rPr lang="en-US" altLang="zh-CN" sz="2400" err="1"/>
              <a:t>iPhone</a:t>
            </a:r>
            <a:r>
              <a:rPr lang="zh-CN" altLang="en-US" sz="2400" dirty="0"/>
              <a:t>进行优化。翻翻找找了几分钟后，</a:t>
            </a:r>
            <a:r>
              <a:rPr lang="en-US" altLang="zh-CN" sz="2400"/>
              <a:t>Marta</a:t>
            </a:r>
            <a:r>
              <a:rPr lang="zh-CN" altLang="en-US" sz="2400" dirty="0"/>
              <a:t>最终找到了该建筑。它并未连接到</a:t>
            </a:r>
            <a:r>
              <a:rPr lang="en-US" altLang="zh-CN" sz="2400"/>
              <a:t>Google</a:t>
            </a:r>
            <a:r>
              <a:rPr lang="zh-CN" altLang="en-US" sz="2400" dirty="0"/>
              <a:t>地图，所以因此她在退出</a:t>
            </a:r>
            <a:r>
              <a:rPr lang="en-US" altLang="zh-CN" sz="2400"/>
              <a:t>Safari</a:t>
            </a:r>
            <a:r>
              <a:rPr lang="zh-CN" altLang="en-US" sz="2400" dirty="0"/>
              <a:t>之前，将十字路口的位置记在了心里。 </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224257"/>
          <p:cNvSpPr>
            <a:spLocks noGrp="1"/>
          </p:cNvSpPr>
          <p:nvPr>
            <p:ph type="title"/>
          </p:nvPr>
        </p:nvSpPr>
        <p:spPr>
          <a:ln/>
        </p:spPr>
        <p:txBody>
          <a:bodyPr anchor="b"/>
          <a:p>
            <a:r>
              <a:rPr lang="zh-CN" altLang="en-US" dirty="0"/>
              <a:t>场景实例</a:t>
            </a:r>
            <a:endParaRPr lang="zh-CN" altLang="en-US" dirty="0"/>
          </a:p>
        </p:txBody>
      </p:sp>
      <p:sp>
        <p:nvSpPr>
          <p:cNvPr id="53250" name="文本占位符 224258"/>
          <p:cNvSpPr>
            <a:spLocks noGrp="1"/>
          </p:cNvSpPr>
          <p:nvPr>
            <p:ph idx="1"/>
          </p:nvPr>
        </p:nvSpPr>
        <p:spPr>
          <a:ln/>
        </p:spPr>
        <p:txBody>
          <a:bodyPr anchor="t"/>
          <a:p>
            <a:r>
              <a:rPr lang="zh-CN" altLang="en-US" dirty="0"/>
              <a:t>讨论话题：</a:t>
            </a:r>
            <a:endParaRPr lang="zh-CN" altLang="en-US" dirty="0"/>
          </a:p>
          <a:p>
            <a:pPr lvl="1"/>
            <a:r>
              <a:rPr lang="zh-CN" altLang="en-US" dirty="0"/>
              <a:t>要设计一个</a:t>
            </a:r>
            <a:r>
              <a:rPr lang="en-US" altLang="zh-CN" err="1"/>
              <a:t>iPhone</a:t>
            </a:r>
            <a:r>
              <a:rPr lang="zh-CN" altLang="en-US" dirty="0"/>
              <a:t>应用，如何才能让</a:t>
            </a:r>
            <a:r>
              <a:rPr lang="en-US" altLang="zh-CN" dirty="0"/>
              <a:t>Marta</a:t>
            </a:r>
            <a:r>
              <a:rPr lang="zh-CN" altLang="en-US" dirty="0"/>
              <a:t>的生活更便利？ </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225281"/>
          <p:cNvSpPr>
            <a:spLocks noGrp="1"/>
          </p:cNvSpPr>
          <p:nvPr>
            <p:ph type="title"/>
          </p:nvPr>
        </p:nvSpPr>
        <p:spPr>
          <a:ln/>
        </p:spPr>
        <p:txBody>
          <a:bodyPr anchor="b"/>
          <a:p>
            <a:r>
              <a:rPr lang="zh-CN" altLang="en-US" dirty="0"/>
              <a:t>任务分析</a:t>
            </a:r>
            <a:endParaRPr lang="zh-CN" altLang="en-US" dirty="0"/>
          </a:p>
        </p:txBody>
      </p:sp>
      <p:sp>
        <p:nvSpPr>
          <p:cNvPr id="54274" name="文本占位符 225282"/>
          <p:cNvSpPr>
            <a:spLocks noGrp="1"/>
          </p:cNvSpPr>
          <p:nvPr>
            <p:ph idx="1"/>
          </p:nvPr>
        </p:nvSpPr>
        <p:spPr>
          <a:xfrm>
            <a:off x="468313" y="1628775"/>
            <a:ext cx="8229600" cy="4530725"/>
          </a:xfrm>
          <a:ln/>
        </p:spPr>
        <p:txBody>
          <a:bodyPr anchor="t"/>
          <a:p>
            <a:pPr>
              <a:lnSpc>
                <a:spcPct val="80000"/>
              </a:lnSpc>
            </a:pPr>
            <a:r>
              <a:rPr lang="zh-CN" altLang="en-US" sz="2400" dirty="0"/>
              <a:t>以下笔记摘自（一个在线家具购买工具）对室内设计师挑选沙发的观察。 </a:t>
            </a:r>
            <a:endParaRPr lang="zh-CN" altLang="en-US" sz="2400" dirty="0"/>
          </a:p>
          <a:p>
            <a:pPr lvl="1">
              <a:lnSpc>
                <a:spcPct val="80000"/>
              </a:lnSpc>
            </a:pPr>
            <a:r>
              <a:rPr lang="zh-CN" altLang="en-US" sz="2000" dirty="0"/>
              <a:t>“我拿出目录。首先看看</a:t>
            </a:r>
            <a:r>
              <a:rPr lang="en-US" altLang="zh-CN" sz="2000"/>
              <a:t>[</a:t>
            </a:r>
            <a:r>
              <a:rPr lang="zh-CN" altLang="en-US" sz="2000" dirty="0"/>
              <a:t>制造商</a:t>
            </a:r>
            <a:r>
              <a:rPr lang="en-US" altLang="zh-CN" sz="2000"/>
              <a:t>A]</a:t>
            </a:r>
            <a:r>
              <a:rPr lang="zh-CN" altLang="en-US" sz="2000" dirty="0"/>
              <a:t>，如果</a:t>
            </a:r>
            <a:r>
              <a:rPr lang="en-US" altLang="zh-CN" sz="2000"/>
              <a:t>[</a:t>
            </a:r>
            <a:r>
              <a:rPr lang="zh-CN" altLang="en-US" sz="2000" dirty="0"/>
              <a:t>制造商</a:t>
            </a:r>
            <a:r>
              <a:rPr lang="en-US" altLang="zh-CN" sz="2000"/>
              <a:t>A]</a:t>
            </a:r>
            <a:r>
              <a:rPr lang="zh-CN" altLang="en-US" sz="2000" dirty="0"/>
              <a:t>的沙发是用于候车室，我就去看看</a:t>
            </a:r>
            <a:r>
              <a:rPr lang="en-US" altLang="zh-CN" sz="2000"/>
              <a:t>[</a:t>
            </a:r>
            <a:r>
              <a:rPr lang="zh-CN" altLang="en-US" sz="2000" dirty="0"/>
              <a:t>制造商</a:t>
            </a:r>
            <a:r>
              <a:rPr lang="en-US" altLang="zh-CN" sz="2000"/>
              <a:t>B]</a:t>
            </a:r>
            <a:r>
              <a:rPr lang="zh-CN" altLang="en-US" sz="2000" dirty="0"/>
              <a:t>。我有一大书架的目录。最近，我一直在互联网上找目录，但看纸质目录能获得更好的结果。很难找到东西。每个网站都非常不同，要花时间才能在网站找到东西。”</a:t>
            </a:r>
            <a:endParaRPr lang="zh-CN" altLang="en-US" sz="2000" dirty="0"/>
          </a:p>
          <a:p>
            <a:pPr lvl="1">
              <a:lnSpc>
                <a:spcPct val="80000"/>
              </a:lnSpc>
            </a:pPr>
            <a:r>
              <a:rPr lang="zh-CN" altLang="en-US" sz="2000" dirty="0"/>
              <a:t>有四本目录：</a:t>
            </a:r>
            <a:r>
              <a:rPr lang="en-US" altLang="zh-CN" sz="2000"/>
              <a:t>A</a:t>
            </a:r>
            <a:r>
              <a:rPr lang="zh-CN" altLang="en-US" sz="2000" dirty="0"/>
              <a:t>，</a:t>
            </a:r>
            <a:r>
              <a:rPr lang="en-US" altLang="zh-CN" sz="2000"/>
              <a:t>B</a:t>
            </a:r>
            <a:r>
              <a:rPr lang="zh-CN" altLang="en-US" sz="2000" dirty="0"/>
              <a:t>，</a:t>
            </a:r>
            <a:r>
              <a:rPr lang="en-US" altLang="zh-CN" sz="2000"/>
              <a:t>C</a:t>
            </a:r>
            <a:r>
              <a:rPr lang="zh-CN" altLang="en-US" sz="2000" dirty="0"/>
              <a:t>和</a:t>
            </a:r>
            <a:r>
              <a:rPr lang="en-US" altLang="zh-CN" sz="2000"/>
              <a:t>D</a:t>
            </a:r>
            <a:r>
              <a:rPr lang="zh-CN" altLang="en-US" sz="2000" dirty="0"/>
              <a:t>。拿出</a:t>
            </a:r>
            <a:r>
              <a:rPr lang="en-US" altLang="zh-CN" sz="2000"/>
              <a:t>B</a:t>
            </a:r>
            <a:r>
              <a:rPr lang="zh-CN" altLang="en-US" sz="2000" dirty="0"/>
              <a:t>目录。在索引页中找到“沙发”，然后跳到沙发部分。</a:t>
            </a:r>
            <a:endParaRPr lang="zh-CN" altLang="en-US" sz="2000" dirty="0"/>
          </a:p>
          <a:p>
            <a:pPr lvl="1">
              <a:lnSpc>
                <a:spcPct val="80000"/>
              </a:lnSpc>
            </a:pPr>
            <a:r>
              <a:rPr lang="zh-CN" altLang="en-US" sz="2000" dirty="0"/>
              <a:t>“如果以前看过类似沙发，我通常会找几个沙发进行选择，权衡成本、库存情况以及发货时间。根据照片无法判断出实际颜色，图片常常无法显示面料颜色。我会打电话给销售代表，尽量弄到完整图片。有些公司和我们业务量不大，他们也会出现向我销售其他东西。”</a:t>
            </a:r>
            <a:endParaRPr lang="zh-CN" altLang="en-US" sz="2000" dirty="0"/>
          </a:p>
          <a:p>
            <a:pPr lvl="1">
              <a:lnSpc>
                <a:spcPct val="80000"/>
              </a:lnSpc>
            </a:pPr>
            <a:r>
              <a:rPr lang="zh-CN" altLang="en-US" sz="2000" dirty="0"/>
              <a:t>用小便签给几个沙发做上记号，准备给厂商打电话问问面料</a:t>
            </a:r>
            <a:r>
              <a:rPr lang="en-US" altLang="zh-CN" sz="2000"/>
              <a:t>/</a:t>
            </a:r>
            <a:r>
              <a:rPr lang="zh-CN" altLang="en-US" sz="2000" dirty="0"/>
              <a:t>颜色库存情况。 </a:t>
            </a:r>
            <a:endParaRPr lang="zh-CN" alt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226305"/>
          <p:cNvSpPr>
            <a:spLocks noGrp="1"/>
          </p:cNvSpPr>
          <p:nvPr>
            <p:ph type="title"/>
          </p:nvPr>
        </p:nvSpPr>
        <p:spPr>
          <a:ln/>
        </p:spPr>
        <p:txBody>
          <a:bodyPr anchor="b"/>
          <a:p>
            <a:r>
              <a:rPr lang="zh-CN" altLang="en-US" dirty="0"/>
              <a:t>任务分析</a:t>
            </a:r>
            <a:endParaRPr lang="zh-CN" altLang="en-US" dirty="0"/>
          </a:p>
        </p:txBody>
      </p:sp>
      <p:sp>
        <p:nvSpPr>
          <p:cNvPr id="55298" name="文本占位符 226306"/>
          <p:cNvSpPr>
            <a:spLocks noGrp="1"/>
          </p:cNvSpPr>
          <p:nvPr>
            <p:ph idx="1"/>
          </p:nvPr>
        </p:nvSpPr>
        <p:spPr>
          <a:ln/>
        </p:spPr>
        <p:txBody>
          <a:bodyPr anchor="t"/>
          <a:p>
            <a:pPr lvl="1">
              <a:lnSpc>
                <a:spcPct val="80000"/>
              </a:lnSpc>
            </a:pPr>
            <a:r>
              <a:rPr lang="en-US" altLang="zh-CN" sz="2400" dirty="0"/>
              <a:t>“</a:t>
            </a:r>
            <a:r>
              <a:rPr lang="zh-CN" altLang="en-US" sz="2400" dirty="0"/>
              <a:t>我知道很快就能买到，因为以前就买过，但我不敢肯定他们有我们想要的面料。我会记下来问问他们。他们有时候会用不同面料来做，即使它们并不正式发行，但还是要看情况。”</a:t>
            </a:r>
            <a:endParaRPr lang="zh-CN" altLang="en-US" sz="2400" dirty="0"/>
          </a:p>
          <a:p>
            <a:pPr lvl="1">
              <a:lnSpc>
                <a:spcPct val="80000"/>
              </a:lnSpc>
            </a:pPr>
            <a:r>
              <a:rPr lang="zh-CN" altLang="en-US" sz="2400" dirty="0"/>
              <a:t>“我要全部算一下。我们需要什么，要花多少钱，假定他们有面料库存，多长时间能拿到货。我要填写采购申请单，翻翻目录并挑出我想要的。我会写段说明给客户。内容包括项目解释、购买清单，日程表等。我可能没时间把一切都解释给客户听，所以必须确保说明要充分。”</a:t>
            </a:r>
            <a:endParaRPr lang="zh-CN" altLang="en-US" sz="2400" dirty="0"/>
          </a:p>
          <a:p>
            <a:pPr lvl="1">
              <a:lnSpc>
                <a:spcPct val="80000"/>
              </a:lnSpc>
            </a:pPr>
            <a:r>
              <a:rPr lang="zh-CN" altLang="en-US" sz="2400" dirty="0"/>
              <a:t>“不同厂商提供不同质保。但我要买的不是质保。我买的是匹配和生产时间。成本也很重要，但如果客户已经决定了预算，成本马上就会限制选择。”</a:t>
            </a:r>
            <a:endParaRPr lang="zh-CN" altLang="en-US" sz="2400" dirty="0"/>
          </a:p>
          <a:p>
            <a:pPr lvl="1">
              <a:lnSpc>
                <a:spcPct val="80000"/>
              </a:lnSpc>
            </a:pPr>
            <a:r>
              <a:rPr lang="zh-CN" altLang="en-US" sz="2400" dirty="0"/>
              <a:t>准备打电话给厂商。 </a:t>
            </a:r>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227329"/>
          <p:cNvSpPr>
            <a:spLocks noGrp="1"/>
          </p:cNvSpPr>
          <p:nvPr>
            <p:ph type="title"/>
          </p:nvPr>
        </p:nvSpPr>
        <p:spPr>
          <a:ln/>
        </p:spPr>
        <p:txBody>
          <a:bodyPr anchor="b"/>
          <a:p>
            <a:r>
              <a:rPr lang="zh-CN" altLang="en-US" dirty="0"/>
              <a:t>任务分析</a:t>
            </a:r>
            <a:r>
              <a:rPr lang="en-US" altLang="zh-CN">
                <a:latin typeface="Times New Roman" panose="02020603050405020304" pitchFamily="18" charset="0"/>
              </a:rPr>
              <a:t>——</a:t>
            </a:r>
            <a:r>
              <a:rPr lang="zh-CN" altLang="en-US" dirty="0"/>
              <a:t>任务分解 </a:t>
            </a:r>
            <a:endParaRPr lang="zh-CN" altLang="en-US" dirty="0"/>
          </a:p>
        </p:txBody>
      </p:sp>
      <p:graphicFrame>
        <p:nvGraphicFramePr>
          <p:cNvPr id="33176" name="表格 33175"/>
          <p:cNvGraphicFramePr/>
          <p:nvPr/>
        </p:nvGraphicFramePr>
        <p:xfrm>
          <a:off x="468313" y="1557338"/>
          <a:ext cx="8424863" cy="5211763"/>
        </p:xfrm>
        <a:graphic>
          <a:graphicData uri="http://schemas.openxmlformats.org/drawingml/2006/table">
            <a:tbl>
              <a:tblPr/>
              <a:tblGrid>
                <a:gridCol w="1008063"/>
                <a:gridCol w="1439862"/>
                <a:gridCol w="1079500"/>
                <a:gridCol w="1584325"/>
                <a:gridCol w="1800225"/>
                <a:gridCol w="1512888"/>
              </a:tblGrid>
              <a:tr h="3032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行动名称</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目的</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线索</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对象</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方法</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a:buNone/>
                      </a:pPr>
                      <a:r>
                        <a:rPr lang="zh-CN" altLang="en-US" sz="1400" dirty="0">
                          <a:latin typeface="Times New Roman" panose="02020603050405020304" pitchFamily="18" charset="0"/>
                          <a:cs typeface="Times New Roman" panose="02020603050405020304" pitchFamily="18" charset="0"/>
                        </a:rPr>
                        <a:t>选择</a:t>
                      </a:r>
                      <a:endParaRPr lang="zh-CN" altLang="en-US" sz="240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866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列出需求</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明确选择类型</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en-US" altLang="zh-CN" sz="1400" b="0">
                          <a:latin typeface="Times New Roman" panose="02020603050405020304" pitchFamily="18" charset="0"/>
                          <a:cs typeface="Times New Roman" panose="02020603050405020304" pitchFamily="18" charset="0"/>
                        </a:rPr>
                        <a:t>Word</a:t>
                      </a:r>
                      <a:r>
                        <a:rPr lang="zh-CN" altLang="en-US" sz="1400" b="0" dirty="0">
                          <a:latin typeface="Times New Roman" panose="02020603050405020304" pitchFamily="18" charset="0"/>
                          <a:cs typeface="Times New Roman" panose="02020603050405020304" pitchFamily="18" charset="0"/>
                        </a:rPr>
                        <a:t>模板：尺寸（长宽高）、颜色、预算、风格</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和客户交谈</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15938">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拿到现有目录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列出现有选项</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目录，需求清单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根据需求，比较目录中的选项</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866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设定顺序，仔细阅读目录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从最有名</a:t>
                      </a:r>
                      <a:r>
                        <a:rPr lang="en-US" altLang="zh-CN" sz="1400" b="0">
                          <a:latin typeface="Times New Roman" panose="02020603050405020304" pitchFamily="18" charset="0"/>
                          <a:cs typeface="Times New Roman" panose="02020603050405020304" pitchFamily="18" charset="0"/>
                        </a:rPr>
                        <a:t>/</a:t>
                      </a:r>
                      <a:r>
                        <a:rPr lang="zh-CN" altLang="en-US" sz="1400" b="0" dirty="0">
                          <a:latin typeface="Times New Roman" panose="02020603050405020304" pitchFamily="18" charset="0"/>
                          <a:cs typeface="Times New Roman" panose="02020603050405020304" pitchFamily="18" charset="0"/>
                        </a:rPr>
                        <a:t>最有可能的厂商开始</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了解厂商选择</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目录，需求清单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翻阅目录，根据需求比较选择</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首先看</a:t>
                      </a:r>
                      <a:r>
                        <a:rPr lang="en-US" altLang="zh-CN" sz="1400" b="0">
                          <a:latin typeface="Times New Roman" panose="02020603050405020304" pitchFamily="18" charset="0"/>
                          <a:cs typeface="Times New Roman" panose="02020603050405020304" pitchFamily="18" charset="0"/>
                        </a:rPr>
                        <a:t>A</a:t>
                      </a:r>
                      <a:r>
                        <a:rPr lang="zh-CN" altLang="en-US" sz="1400" b="0" dirty="0">
                          <a:latin typeface="Times New Roman" panose="02020603050405020304" pitchFamily="18" charset="0"/>
                          <a:cs typeface="Times New Roman" panose="02020603050405020304" pitchFamily="18" charset="0"/>
                        </a:rPr>
                        <a:t>，如果是用户候车室的沙发，再看</a:t>
                      </a:r>
                      <a:r>
                        <a:rPr lang="en-US" altLang="zh-CN" sz="1400" b="0">
                          <a:latin typeface="Times New Roman" panose="02020603050405020304" pitchFamily="18" charset="0"/>
                          <a:cs typeface="Times New Roman" panose="02020603050405020304" pitchFamily="18" charset="0"/>
                        </a:rPr>
                        <a:t>B</a:t>
                      </a:r>
                      <a:endParaRPr lang="en-US" altLang="zh-CN" sz="2400" b="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15938">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标记目录中的项目</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找到主要候选厂商</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目录，需求清单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视觉检查，并与需求清单项比较</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41387">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标记出需要根据的项目</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分离出需要进一步调查的项目</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如果不清楚特定项目是否所有选择都在</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目录，已标记项目</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视觉检查，并与需求清单项比较</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866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调查已标记项目</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根据需求，完成现有选项清单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需要进一步调查的项目清单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目录，需要跟进的项目清单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致电销售代表</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866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全部选项</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为客户做出最终清单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完成所有跟进工作</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已完成的选择模板，预算模板，需求清单</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根据选择及成本填写预算模板</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buNone/>
                      </a:pPr>
                      <a:r>
                        <a:rPr lang="zh-CN" altLang="en-US" sz="1400" b="0" dirty="0">
                          <a:latin typeface="Times New Roman" panose="02020603050405020304" pitchFamily="18" charset="0"/>
                          <a:cs typeface="Times New Roman" panose="02020603050405020304" pitchFamily="18" charset="0"/>
                        </a:rPr>
                        <a:t> </a:t>
                      </a:r>
                      <a:endParaRPr lang="zh-CN" altLang="en-US" sz="2400" b="0" dirty="0">
                        <a:latin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229377"/>
          <p:cNvSpPr>
            <a:spLocks noGrp="1"/>
          </p:cNvSpPr>
          <p:nvPr>
            <p:ph type="title"/>
          </p:nvPr>
        </p:nvSpPr>
        <p:spPr>
          <a:ln/>
        </p:spPr>
        <p:txBody>
          <a:bodyPr anchor="b"/>
          <a:p>
            <a:r>
              <a:rPr lang="zh-CN" altLang="en-US" dirty="0"/>
              <a:t>任务分析</a:t>
            </a:r>
            <a:r>
              <a:rPr lang="en-US" altLang="zh-CN">
                <a:latin typeface="Times New Roman" panose="02020603050405020304" pitchFamily="18" charset="0"/>
              </a:rPr>
              <a:t>——</a:t>
            </a:r>
            <a:r>
              <a:rPr lang="zh-CN" altLang="en-US" dirty="0"/>
              <a:t>任务分解</a:t>
            </a:r>
            <a:endParaRPr lang="zh-CN" altLang="en-US" dirty="0"/>
          </a:p>
        </p:txBody>
      </p:sp>
      <p:sp>
        <p:nvSpPr>
          <p:cNvPr id="57346" name="矩形 229380"/>
          <p:cNvSpPr/>
          <p:nvPr/>
        </p:nvSpPr>
        <p:spPr>
          <a:xfrm>
            <a:off x="0" y="0"/>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graphicFrame>
        <p:nvGraphicFramePr>
          <p:cNvPr id="57347" name="对象 229379"/>
          <p:cNvGraphicFramePr/>
          <p:nvPr/>
        </p:nvGraphicFramePr>
        <p:xfrm>
          <a:off x="1331913" y="1484313"/>
          <a:ext cx="5267325" cy="5248275"/>
        </p:xfrm>
        <a:graphic>
          <a:graphicData uri="http://schemas.openxmlformats.org/presentationml/2006/ole">
            <mc:AlternateContent xmlns:mc="http://schemas.openxmlformats.org/markup-compatibility/2006">
              <mc:Choice xmlns:v="urn:schemas-microsoft-com:vml" Requires="v">
                <p:oleObj spid="_x0000_s3076" name="" r:id="rId1" imgW="8068310" imgH="8132445" progId="SmartDraw.2">
                  <p:embed/>
                </p:oleObj>
              </mc:Choice>
              <mc:Fallback>
                <p:oleObj name="" r:id="rId1" imgW="8068310" imgH="8132445" progId="SmartDraw.2">
                  <p:embed/>
                  <p:pic>
                    <p:nvPicPr>
                      <p:cNvPr id="0" name="图片 3075"/>
                      <p:cNvPicPr/>
                      <p:nvPr/>
                    </p:nvPicPr>
                    <p:blipFill>
                      <a:blip r:embed="rId2"/>
                      <a:stretch>
                        <a:fillRect/>
                      </a:stretch>
                    </p:blipFill>
                    <p:spPr>
                      <a:xfrm>
                        <a:off x="1331913" y="1484313"/>
                        <a:ext cx="5267325" cy="5248275"/>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289" name="对象 4"/>
          <p:cNvGraphicFramePr/>
          <p:nvPr/>
        </p:nvGraphicFramePr>
        <p:xfrm>
          <a:off x="755650" y="-26987"/>
          <a:ext cx="7699375" cy="6923087"/>
        </p:xfrm>
        <a:graphic>
          <a:graphicData uri="http://schemas.openxmlformats.org/presentationml/2006/ole">
            <mc:AlternateContent xmlns:mc="http://schemas.openxmlformats.org/markup-compatibility/2006">
              <mc:Choice xmlns:v="urn:schemas-microsoft-com:vml" Requires="v">
                <p:oleObj spid="_x0000_s3078" name="" r:id="rId1" imgW="7943850" imgH="7620000" progId="Paint.Picture">
                  <p:embed/>
                </p:oleObj>
              </mc:Choice>
              <mc:Fallback>
                <p:oleObj name="" r:id="rId1" imgW="7943850" imgH="7620000" progId="Paint.Picture">
                  <p:embed/>
                  <p:pic>
                    <p:nvPicPr>
                      <p:cNvPr id="0" name="图片 3077"/>
                      <p:cNvPicPr/>
                      <p:nvPr/>
                    </p:nvPicPr>
                    <p:blipFill>
                      <a:blip r:embed="rId2"/>
                      <a:stretch>
                        <a:fillRect/>
                      </a:stretch>
                    </p:blipFill>
                    <p:spPr>
                      <a:xfrm>
                        <a:off x="755650" y="-26987"/>
                        <a:ext cx="7699375" cy="6923087"/>
                      </a:xfrm>
                      <a:prstGeom prst="rect">
                        <a:avLst/>
                      </a:prstGeom>
                      <a:noFill/>
                      <a:ln w="38100">
                        <a:noFill/>
                        <a:miter/>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313" name="对象 4"/>
          <p:cNvGraphicFramePr/>
          <p:nvPr/>
        </p:nvGraphicFramePr>
        <p:xfrm>
          <a:off x="1692275" y="46038"/>
          <a:ext cx="5767388" cy="6681787"/>
        </p:xfrm>
        <a:graphic>
          <a:graphicData uri="http://schemas.openxmlformats.org/presentationml/2006/ole">
            <mc:AlternateContent xmlns:mc="http://schemas.openxmlformats.org/markup-compatibility/2006">
              <mc:Choice xmlns:v="urn:schemas-microsoft-com:vml" Requires="v">
                <p:oleObj spid="_x0000_s3076" name="" r:id="rId1" imgW="6362700" imgH="10191750" progId="Paint.Picture">
                  <p:embed/>
                </p:oleObj>
              </mc:Choice>
              <mc:Fallback>
                <p:oleObj name="" r:id="rId1" imgW="6362700" imgH="10191750" progId="Paint.Picture">
                  <p:embed/>
                  <p:pic>
                    <p:nvPicPr>
                      <p:cNvPr id="0" name="图片 3075"/>
                      <p:cNvPicPr/>
                      <p:nvPr/>
                    </p:nvPicPr>
                    <p:blipFill>
                      <a:blip r:embed="rId2"/>
                      <a:stretch>
                        <a:fillRect/>
                      </a:stretch>
                    </p:blipFill>
                    <p:spPr>
                      <a:xfrm>
                        <a:off x="1692275" y="46038"/>
                        <a:ext cx="5767388" cy="6681787"/>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337" name="内容占位符 4"/>
          <p:cNvGraphicFramePr>
            <a:graphicFrameLocks noGrp="1" noChangeAspect="1"/>
          </p:cNvGraphicFramePr>
          <p:nvPr>
            <p:ph sz="half" idx="2"/>
          </p:nvPr>
        </p:nvGraphicFramePr>
        <p:xfrm>
          <a:off x="2052638" y="215900"/>
          <a:ext cx="5692775" cy="6469063"/>
        </p:xfrm>
        <a:graphic>
          <a:graphicData uri="http://schemas.openxmlformats.org/presentationml/2006/ole">
            <mc:AlternateContent xmlns:mc="http://schemas.openxmlformats.org/markup-compatibility/2006">
              <mc:Choice xmlns:v="urn:schemas-microsoft-com:vml" Requires="v">
                <p:oleObj spid="_x0000_s3079" name="" r:id="rId1" imgW="6362700" imgH="7229475" progId="Paint.Picture">
                  <p:embed/>
                </p:oleObj>
              </mc:Choice>
              <mc:Fallback>
                <p:oleObj name="" r:id="rId1" imgW="6362700" imgH="7229475" progId="Paint.Picture">
                  <p:embed/>
                  <p:pic>
                    <p:nvPicPr>
                      <p:cNvPr id="0" name="图片 3078"/>
                      <p:cNvPicPr/>
                      <p:nvPr/>
                    </p:nvPicPr>
                    <p:blipFill>
                      <a:blip r:embed="rId2"/>
                      <a:stretch>
                        <a:fillRect/>
                      </a:stretch>
                    </p:blipFill>
                    <p:spPr>
                      <a:xfrm>
                        <a:off x="2052638" y="215900"/>
                        <a:ext cx="5692775" cy="6469063"/>
                      </a:xfrm>
                      <a:prstGeom prst="rect">
                        <a:avLst/>
                      </a:prstGeom>
                      <a:noFill/>
                      <a:ln w="38100">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20481"/>
          <p:cNvSpPr>
            <a:spLocks noGrp="1"/>
          </p:cNvSpPr>
          <p:nvPr>
            <p:ph type="title"/>
          </p:nvPr>
        </p:nvSpPr>
        <p:spPr>
          <a:ln/>
        </p:spPr>
        <p:txBody>
          <a:bodyPr anchor="b"/>
          <a:p>
            <a:r>
              <a:rPr lang="en-US" altLang="zh-CN" dirty="0"/>
              <a:t>Analysis</a:t>
            </a:r>
            <a:endParaRPr lang="en-US" altLang="zh-CN" dirty="0"/>
          </a:p>
        </p:txBody>
      </p:sp>
      <p:sp>
        <p:nvSpPr>
          <p:cNvPr id="15362" name="文本占位符 20482"/>
          <p:cNvSpPr>
            <a:spLocks noGrp="1"/>
          </p:cNvSpPr>
          <p:nvPr>
            <p:ph idx="1"/>
          </p:nvPr>
        </p:nvSpPr>
        <p:spPr>
          <a:ln/>
        </p:spPr>
        <p:txBody>
          <a:bodyPr anchor="t"/>
          <a:p>
            <a:r>
              <a:rPr lang="zh-CN" altLang="en-US" b="0" dirty="0"/>
              <a:t>User analysis: to find out</a:t>
            </a:r>
            <a:endParaRPr lang="zh-CN" altLang="en-US" b="0" dirty="0"/>
          </a:p>
          <a:p>
            <a:pPr lvl="1"/>
            <a:r>
              <a:rPr lang="zh-CN" altLang="en-US" sz="2400" b="0" dirty="0"/>
              <a:t>who users are</a:t>
            </a:r>
            <a:endParaRPr lang="zh-CN" altLang="en-US" sz="2400" b="0" dirty="0"/>
          </a:p>
          <a:p>
            <a:pPr lvl="1"/>
            <a:r>
              <a:rPr lang="zh-CN" altLang="en-US" sz="2400" b="0" dirty="0"/>
              <a:t>what their goals are</a:t>
            </a:r>
            <a:endParaRPr lang="zh-CN" altLang="en-US" sz="2400" b="0" dirty="0"/>
          </a:p>
          <a:p>
            <a:pPr lvl="1"/>
            <a:r>
              <a:rPr lang="zh-CN" altLang="en-US" sz="2400" b="0" dirty="0"/>
              <a:t>what tasks they need to perform</a:t>
            </a:r>
            <a:endParaRPr lang="zh-CN" altLang="en-US" sz="2400" b="0" dirty="0"/>
          </a:p>
          <a:p>
            <a:r>
              <a:rPr lang="zh-CN" altLang="en-US" b="0" dirty="0"/>
              <a:t>Task analysis</a:t>
            </a:r>
            <a:endParaRPr lang="zh-CN" altLang="en-US" b="0" dirty="0"/>
          </a:p>
          <a:p>
            <a:pPr lvl="1"/>
            <a:r>
              <a:rPr lang="zh-CN" altLang="en-US" sz="2400" b="0" dirty="0"/>
              <a:t>Characterize what steps users need to take</a:t>
            </a:r>
            <a:endParaRPr lang="zh-CN" altLang="en-US" sz="2400" b="0" dirty="0"/>
          </a:p>
          <a:p>
            <a:pPr lvl="1"/>
            <a:r>
              <a:rPr lang="zh-CN" altLang="en-US" sz="2400" b="0" dirty="0"/>
              <a:t>Create scenarios of actual use</a:t>
            </a:r>
            <a:endParaRPr lang="zh-CN" altLang="en-US" sz="2400" b="0" dirty="0"/>
          </a:p>
          <a:p>
            <a:pPr lvl="1"/>
            <a:r>
              <a:rPr lang="zh-CN" altLang="en-US" sz="2400" b="0" dirty="0"/>
              <a:t>Decide which users and tasks to support</a:t>
            </a:r>
            <a:endParaRPr lang="zh-CN" altLang="en-US" sz="2400" b="0" dirty="0"/>
          </a:p>
        </p:txBody>
      </p:sp>
      <p:grpSp>
        <p:nvGrpSpPr>
          <p:cNvPr id="15363" name="组合 20483"/>
          <p:cNvGrpSpPr/>
          <p:nvPr/>
        </p:nvGrpSpPr>
        <p:grpSpPr>
          <a:xfrm>
            <a:off x="6561138" y="5302250"/>
            <a:ext cx="2551112" cy="1223963"/>
            <a:chOff x="0" y="0"/>
            <a:chExt cx="3971" cy="2039"/>
          </a:xfrm>
        </p:grpSpPr>
        <p:sp>
          <p:nvSpPr>
            <p:cNvPr id="15364" name="Oval 5"/>
            <p:cNvSpPr/>
            <p:nvPr/>
          </p:nvSpPr>
          <p:spPr>
            <a:xfrm>
              <a:off x="1219" y="0"/>
              <a:ext cx="1453" cy="846"/>
            </a:xfrm>
            <a:prstGeom prst="ellipse">
              <a:avLst/>
            </a:prstGeom>
            <a:solidFill>
              <a:srgbClr val="56AC00"/>
            </a:solidFill>
            <a:ln w="38100" cap="flat" cmpd="sng">
              <a:solidFill>
                <a:schemeClr val="tx2"/>
              </a:solidFill>
              <a:prstDash val="solid"/>
              <a:round/>
              <a:headEnd type="none" w="med" len="med"/>
              <a:tailEnd type="none" w="med" len="med"/>
            </a:ln>
          </p:spPr>
          <p:txBody>
            <a:bodyPr anchor="ctr"/>
            <a:p>
              <a:pPr algn="ctr"/>
              <a:r>
                <a:rPr lang="en-CA" altLang="en-US" sz="900" dirty="0">
                  <a:solidFill>
                    <a:schemeClr val="bg1"/>
                  </a:solidFill>
                  <a:latin typeface="Arial" panose="020B0604020202020204" pitchFamily="34" charset="0"/>
                  <a:ea typeface="宋体" panose="02010600030101010101" pitchFamily="2" charset="-122"/>
                </a:rPr>
                <a:t>Analysis</a:t>
              </a:r>
              <a:endParaRPr lang="en-CA" altLang="en-US" sz="900" dirty="0">
                <a:solidFill>
                  <a:schemeClr val="bg1"/>
                </a:solidFill>
                <a:latin typeface="Arial" panose="020B0604020202020204" pitchFamily="34" charset="0"/>
                <a:ea typeface="宋体" panose="02010600030101010101" pitchFamily="2" charset="-122"/>
              </a:endParaRPr>
            </a:p>
          </p:txBody>
        </p:sp>
        <p:sp>
          <p:nvSpPr>
            <p:cNvPr id="15365" name="Oval 6"/>
            <p:cNvSpPr/>
            <p:nvPr/>
          </p:nvSpPr>
          <p:spPr>
            <a:xfrm>
              <a:off x="2288" y="1193"/>
              <a:ext cx="1453" cy="846"/>
            </a:xfrm>
            <a:prstGeom prst="ellipse">
              <a:avLst/>
            </a:prstGeom>
            <a:solidFill>
              <a:srgbClr val="C0C0C0"/>
            </a:solidFill>
            <a:ln w="9525">
              <a:noFill/>
            </a:ln>
          </p:spPr>
          <p:txBody>
            <a:bodyPr anchor="ctr"/>
            <a:p>
              <a:pPr algn="ctr"/>
              <a:r>
                <a:rPr lang="en-CA" altLang="en-US" sz="900" dirty="0">
                  <a:solidFill>
                    <a:schemeClr val="bg1"/>
                  </a:solidFill>
                  <a:latin typeface="Arial" panose="020B0604020202020204" pitchFamily="34" charset="0"/>
                  <a:ea typeface="宋体" panose="02010600030101010101" pitchFamily="2" charset="-122"/>
                </a:rPr>
                <a:t>Design</a:t>
              </a:r>
              <a:endParaRPr lang="en-CA" altLang="en-US" sz="900" dirty="0">
                <a:solidFill>
                  <a:schemeClr val="bg1"/>
                </a:solidFill>
                <a:latin typeface="Arial" panose="020B0604020202020204" pitchFamily="34" charset="0"/>
                <a:ea typeface="宋体" panose="02010600030101010101" pitchFamily="2" charset="-122"/>
              </a:endParaRPr>
            </a:p>
          </p:txBody>
        </p:sp>
        <p:cxnSp>
          <p:nvCxnSpPr>
            <p:cNvPr id="15366" name="Curved Connector 8"/>
            <p:cNvCxnSpPr/>
            <p:nvPr/>
          </p:nvCxnSpPr>
          <p:spPr>
            <a:xfrm>
              <a:off x="3347" y="994"/>
              <a:ext cx="624" cy="515"/>
            </a:xfrm>
            <a:prstGeom prst="curvedConnector3">
              <a:avLst>
                <a:gd name="adj1" fmla="val 50000"/>
              </a:avLst>
            </a:prstGeom>
            <a:ln w="9525">
              <a:noFill/>
            </a:ln>
          </p:spPr>
        </p:cxnSp>
        <p:cxnSp>
          <p:nvCxnSpPr>
            <p:cNvPr id="15367" name="Shape 14"/>
            <p:cNvCxnSpPr>
              <a:stCxn id="15365" idx="4"/>
              <a:endCxn id="15370" idx="4"/>
            </p:cNvCxnSpPr>
            <p:nvPr/>
          </p:nvCxnSpPr>
          <p:spPr>
            <a:xfrm rot="5400000" flipH="1">
              <a:off x="1839" y="864"/>
              <a:ext cx="34" cy="2289"/>
            </a:xfrm>
            <a:prstGeom prst="curvedConnector3">
              <a:avLst>
                <a:gd name="adj1" fmla="val -1060338"/>
              </a:avLst>
            </a:prstGeom>
            <a:ln w="25400" cap="flat" cmpd="sng">
              <a:solidFill>
                <a:schemeClr val="tx1"/>
              </a:solidFill>
              <a:prstDash val="solid"/>
              <a:round/>
              <a:headEnd type="none" w="med" len="med"/>
              <a:tailEnd type="arrow" w="med" len="med"/>
            </a:ln>
            <a:effectLst>
              <a:outerShdw dist="20000" dir="5400000" algn="ctr" rotWithShape="0">
                <a:srgbClr val="000000">
                  <a:alpha val="31000"/>
                </a:srgbClr>
              </a:outerShdw>
            </a:effectLst>
          </p:spPr>
        </p:cxnSp>
        <p:cxnSp>
          <p:nvCxnSpPr>
            <p:cNvPr id="15368" name="Shape 14"/>
            <p:cNvCxnSpPr>
              <a:stCxn id="15365" idx="4"/>
              <a:endCxn id="15364" idx="2"/>
            </p:cNvCxnSpPr>
            <p:nvPr/>
          </p:nvCxnSpPr>
          <p:spPr>
            <a:xfrm rot="5400000" flipH="1" flipV="1">
              <a:off x="476" y="497"/>
              <a:ext cx="818" cy="641"/>
            </a:xfrm>
            <a:prstGeom prst="curvedConnector2">
              <a:avLst/>
            </a:prstGeom>
            <a:ln w="25400" cap="flat" cmpd="sng">
              <a:solidFill>
                <a:schemeClr val="tx1"/>
              </a:solidFill>
              <a:prstDash val="solid"/>
              <a:round/>
              <a:headEnd type="none" w="med" len="med"/>
              <a:tailEnd type="arrow" w="med" len="med"/>
            </a:ln>
            <a:effectLst>
              <a:outerShdw dist="20000" dir="5400000" algn="ctr" rotWithShape="0">
                <a:srgbClr val="000000">
                  <a:alpha val="31000"/>
                </a:srgbClr>
              </a:outerShdw>
            </a:effectLst>
          </p:spPr>
        </p:cxnSp>
        <p:cxnSp>
          <p:nvCxnSpPr>
            <p:cNvPr id="15369" name="Shape 14"/>
            <p:cNvCxnSpPr>
              <a:stCxn id="15364" idx="6"/>
              <a:endCxn id="15364" idx="2"/>
            </p:cNvCxnSpPr>
            <p:nvPr/>
          </p:nvCxnSpPr>
          <p:spPr>
            <a:xfrm>
              <a:off x="2672" y="423"/>
              <a:ext cx="555" cy="797"/>
            </a:xfrm>
            <a:prstGeom prst="curvedConnector2">
              <a:avLst/>
            </a:prstGeom>
            <a:ln w="25400" cap="flat" cmpd="sng">
              <a:solidFill>
                <a:schemeClr val="tx1"/>
              </a:solidFill>
              <a:prstDash val="solid"/>
              <a:round/>
              <a:headEnd type="none" w="med" len="med"/>
              <a:tailEnd type="arrow" w="med" len="med"/>
            </a:ln>
            <a:effectLst>
              <a:outerShdw dist="20000" dir="5400000" algn="ctr" rotWithShape="0">
                <a:srgbClr val="000000">
                  <a:alpha val="31000"/>
                </a:srgbClr>
              </a:outerShdw>
            </a:effectLst>
          </p:spPr>
        </p:cxnSp>
        <p:sp>
          <p:nvSpPr>
            <p:cNvPr id="15370" name="Oval 12"/>
            <p:cNvSpPr/>
            <p:nvPr/>
          </p:nvSpPr>
          <p:spPr>
            <a:xfrm>
              <a:off x="0" y="1159"/>
              <a:ext cx="1452" cy="846"/>
            </a:xfrm>
            <a:prstGeom prst="ellipse">
              <a:avLst/>
            </a:prstGeom>
            <a:solidFill>
              <a:srgbClr val="C0C0C0"/>
            </a:solidFill>
            <a:ln w="9525">
              <a:noFill/>
            </a:ln>
          </p:spPr>
          <p:txBody>
            <a:bodyPr anchor="ctr"/>
            <a:p>
              <a:pPr algn="ctr"/>
              <a:r>
                <a:rPr lang="zh-CN" altLang="en-US" sz="900" dirty="0">
                  <a:solidFill>
                    <a:schemeClr val="bg1"/>
                  </a:solidFill>
                  <a:latin typeface="Arial" panose="020B0604020202020204" pitchFamily="34" charset="0"/>
                  <a:ea typeface="宋体" panose="02010600030101010101" pitchFamily="2" charset="-122"/>
                </a:rPr>
                <a:t>Evaluate</a:t>
              </a:r>
              <a:endParaRPr lang="zh-CN" altLang="en-US" sz="900" dirty="0">
                <a:solidFill>
                  <a:schemeClr val="bg1"/>
                </a:solidFill>
                <a:latin typeface="Arial" panose="020B0604020202020204" pitchFamily="34" charset="0"/>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24577"/>
          <p:cNvSpPr>
            <a:spLocks noGrp="1"/>
          </p:cNvSpPr>
          <p:nvPr>
            <p:ph type="title"/>
          </p:nvPr>
        </p:nvSpPr>
        <p:spPr>
          <a:ln/>
        </p:spPr>
        <p:txBody>
          <a:bodyPr anchor="b"/>
          <a:p>
            <a:r>
              <a:rPr lang="en-US" altLang="zh-CN" dirty="0"/>
              <a:t>Know the User</a:t>
            </a:r>
            <a:endParaRPr lang="en-US" altLang="zh-CN" dirty="0"/>
          </a:p>
        </p:txBody>
      </p:sp>
      <p:sp>
        <p:nvSpPr>
          <p:cNvPr id="24579" name="内容占位符 24578"/>
          <p:cNvSpPr>
            <a:spLocks noGrp="1"/>
          </p:cNvSpPr>
          <p:nvPr>
            <p:ph idx="1"/>
          </p:nvPr>
        </p:nvSpPr>
        <p:spPr>
          <a:ln/>
        </p:spPr>
        <p:txBody>
          <a:bodyPr anchor="t"/>
          <a:p>
            <a:r>
              <a:rPr lang="en-US" altLang="zh-CN" sz="2800" dirty="0"/>
              <a:t>Who are they? </a:t>
            </a:r>
            <a:endParaRPr lang="en-US" altLang="zh-CN" sz="2800" dirty="0"/>
          </a:p>
          <a:p>
            <a:pPr lvl="1"/>
            <a:r>
              <a:rPr lang="en-US" altLang="zh-CN" sz="2400" dirty="0"/>
              <a:t>Age, gender, ethnicity</a:t>
            </a:r>
            <a:endParaRPr lang="en-US" altLang="zh-CN" sz="2400" dirty="0"/>
          </a:p>
          <a:p>
            <a:pPr lvl="1"/>
            <a:r>
              <a:rPr lang="en-US" altLang="zh-CN" sz="2400" dirty="0"/>
              <a:t>Education</a:t>
            </a:r>
            <a:endParaRPr lang="en-US" altLang="zh-CN" sz="2400" dirty="0"/>
          </a:p>
          <a:p>
            <a:pPr lvl="1"/>
            <a:r>
              <a:rPr lang="en-US" altLang="zh-CN" sz="2400" dirty="0"/>
              <a:t>Physical abilities</a:t>
            </a:r>
            <a:endParaRPr lang="en-US" altLang="zh-CN" sz="2400" dirty="0"/>
          </a:p>
          <a:p>
            <a:pPr lvl="1"/>
            <a:r>
              <a:rPr lang="en-US" altLang="zh-CN" sz="2400" dirty="0"/>
              <a:t>General computer experience</a:t>
            </a:r>
            <a:endParaRPr lang="en-US" altLang="zh-CN" sz="2400" dirty="0"/>
          </a:p>
          <a:p>
            <a:pPr lvl="1"/>
            <a:r>
              <a:rPr lang="en-US" altLang="zh-CN" sz="2400" dirty="0"/>
              <a:t>Skills (typing? Reading?)</a:t>
            </a:r>
            <a:endParaRPr lang="en-US" altLang="zh-CN" sz="2400" dirty="0"/>
          </a:p>
          <a:p>
            <a:pPr lvl="1"/>
            <a:r>
              <a:rPr lang="en-US" altLang="zh-CN" sz="2400" dirty="0"/>
              <a:t>Domain experience</a:t>
            </a:r>
            <a:endParaRPr lang="en-US" altLang="zh-CN" sz="2400" dirty="0"/>
          </a:p>
          <a:p>
            <a:pPr lvl="1"/>
            <a:r>
              <a:rPr lang="en-US" altLang="zh-CN" sz="2400" dirty="0"/>
              <a:t>Work environment and other social context</a:t>
            </a:r>
            <a:endParaRPr lang="en-US" altLang="zh-CN" sz="2400" dirty="0"/>
          </a:p>
          <a:p>
            <a:pPr lvl="1"/>
            <a:r>
              <a:rPr lang="en-US" altLang="zh-CN" sz="2400" dirty="0"/>
              <a:t>Relationships and communication patterns</a:t>
            </a:r>
            <a:endParaRPr lang="en-US" altLang="zh-CN" sz="2400" dirty="0"/>
          </a:p>
          <a:p>
            <a:endParaRPr lang="zh-CN" altLang="en-US" sz="2800" dirty="0"/>
          </a:p>
        </p:txBody>
      </p:sp>
      <p:sp>
        <p:nvSpPr>
          <p:cNvPr id="24580" name="椭圆形标注 24579"/>
          <p:cNvSpPr/>
          <p:nvPr/>
        </p:nvSpPr>
        <p:spPr>
          <a:xfrm>
            <a:off x="3924300" y="765175"/>
            <a:ext cx="3168650" cy="1079500"/>
          </a:xfrm>
          <a:prstGeom prst="wedgeEllipseCallout">
            <a:avLst>
              <a:gd name="adj1" fmla="val -50148"/>
              <a:gd name="adj2" fmla="val 55440"/>
            </a:avLst>
          </a:prstGeom>
          <a:solidFill>
            <a:schemeClr val="accent1"/>
          </a:solidFill>
          <a:ln w="9525" cap="flat" cmpd="sng">
            <a:solidFill>
              <a:schemeClr val="tx1"/>
            </a:solidFill>
            <a:prstDash val="solid"/>
            <a:miter/>
            <a:headEnd type="none" w="med" len="med"/>
            <a:tailEnd type="none" w="med" len="med"/>
          </a:ln>
        </p:spPr>
        <p:txBody>
          <a:bodyPr anchor="t"/>
          <a:p>
            <a:pPr algn="ctr"/>
            <a:r>
              <a:rPr lang="zh-CN" altLang="en-US" dirty="0">
                <a:latin typeface="Verdana" panose="020B0604030504040204" pitchFamily="34" charset="0"/>
                <a:ea typeface="宋体" panose="02010600030101010101" pitchFamily="2" charset="-122"/>
              </a:rPr>
              <a:t>P</a:t>
            </a:r>
            <a:r>
              <a:rPr lang="en-US" altLang="zh-CN" dirty="0">
                <a:latin typeface="Verdana" panose="020B0604030504040204" pitchFamily="34" charset="0"/>
                <a:ea typeface="宋体" panose="02010600030101010101" pitchFamily="2" charset="-122"/>
              </a:rPr>
              <a:t>robably </a:t>
            </a:r>
            <a:r>
              <a:rPr lang="en-US" altLang="zh-CN" u="sng" dirty="0">
                <a:latin typeface="Verdana" panose="020B0604030504040204" pitchFamily="34" charset="0"/>
                <a:ea typeface="宋体" panose="02010600030101010101" pitchFamily="2" charset="-122"/>
              </a:rPr>
              <a:t>not</a:t>
            </a:r>
            <a:r>
              <a:rPr lang="en-US" altLang="zh-CN" dirty="0">
                <a:latin typeface="Verdana" panose="020B0604030504040204" pitchFamily="34" charset="0"/>
                <a:ea typeface="宋体" panose="02010600030101010101" pitchFamily="2" charset="-122"/>
              </a:rPr>
              <a:t> like you!</a:t>
            </a:r>
            <a:endParaRPr lang="zh-CN" altLang="en-US" dirty="0">
              <a:latin typeface="Verdana" panose="020B0604030504040204" pitchFamily="34" charset="0"/>
              <a:ea typeface="宋体" panose="02010600030101010101" pitchFamily="2" charset="-122"/>
            </a:endParaRPr>
          </a:p>
        </p:txBody>
      </p:sp>
      <p:sp>
        <p:nvSpPr>
          <p:cNvPr id="24581" name="文本框 24580"/>
          <p:cNvSpPr txBox="1"/>
          <p:nvPr/>
        </p:nvSpPr>
        <p:spPr>
          <a:xfrm>
            <a:off x="5795963" y="2709863"/>
            <a:ext cx="3203575" cy="457200"/>
          </a:xfrm>
          <a:prstGeom prst="rect">
            <a:avLst/>
          </a:prstGeom>
          <a:noFill/>
          <a:ln w="9525">
            <a:noFill/>
          </a:ln>
        </p:spPr>
        <p:txBody>
          <a:bodyPr anchor="t">
            <a:spAutoFit/>
          </a:bodyPr>
          <a:p>
            <a:pPr>
              <a:spcBef>
                <a:spcPct val="50000"/>
              </a:spcBef>
            </a:pPr>
            <a:r>
              <a:rPr lang="en-US" altLang="zh-CN" sz="2400" dirty="0">
                <a:latin typeface="Verdana" panose="020B0604030504040204" pitchFamily="34" charset="0"/>
                <a:ea typeface="宋体" panose="02010600030101010101" pitchFamily="2" charset="-122"/>
              </a:rPr>
              <a:t>Imagination</a:t>
            </a:r>
            <a:endParaRPr lang="en-US" altLang="zh-CN" sz="2400" dirty="0">
              <a:latin typeface="Verdana" panose="020B0604030504040204" pitchFamily="34" charset="0"/>
              <a:ea typeface="宋体" panose="02010600030101010101" pitchFamily="2" charset="-122"/>
            </a:endParaRPr>
          </a:p>
        </p:txBody>
      </p:sp>
      <p:sp>
        <p:nvSpPr>
          <p:cNvPr id="24582" name="矩形 24581"/>
          <p:cNvSpPr/>
          <p:nvPr/>
        </p:nvSpPr>
        <p:spPr>
          <a:xfrm rot="-2992416">
            <a:off x="6146800" y="2914650"/>
            <a:ext cx="1728788" cy="142875"/>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583" name="矩形 24582"/>
          <p:cNvSpPr/>
          <p:nvPr/>
        </p:nvSpPr>
        <p:spPr>
          <a:xfrm rot="-7533229">
            <a:off x="6143625" y="2841625"/>
            <a:ext cx="1728788" cy="142875"/>
          </a:xfrm>
          <a:prstGeom prst="rect">
            <a:avLst/>
          </a:prstGeom>
          <a:solidFill>
            <a:schemeClr val="hlink"/>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xEl>
                                              <p:charRg st="15" end="38"/>
                                            </p:txEl>
                                          </p:spTgt>
                                        </p:tgtEl>
                                        <p:attrNameLst>
                                          <p:attrName>style.visibility</p:attrName>
                                        </p:attrNameLst>
                                      </p:cBhvr>
                                      <p:to>
                                        <p:strVal val="visible"/>
                                      </p:to>
                                    </p:set>
                                    <p:animEffect transition="in" filter="checkerboard(across)">
                                      <p:cBhvr>
                                        <p:cTn id="7" dur="500"/>
                                        <p:tgtEl>
                                          <p:spTgt spid="24579">
                                            <p:txEl>
                                              <p:charRg st="15" end="38"/>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4579">
                                            <p:txEl>
                                              <p:charRg st="38" end="48"/>
                                            </p:txEl>
                                          </p:spTgt>
                                        </p:tgtEl>
                                        <p:attrNameLst>
                                          <p:attrName>style.visibility</p:attrName>
                                        </p:attrNameLst>
                                      </p:cBhvr>
                                      <p:to>
                                        <p:strVal val="visible"/>
                                      </p:to>
                                    </p:set>
                                    <p:animEffect transition="in" filter="checkerboard(across)">
                                      <p:cBhvr>
                                        <p:cTn id="11" dur="500"/>
                                        <p:tgtEl>
                                          <p:spTgt spid="24579">
                                            <p:txEl>
                                              <p:charRg st="38" end="48"/>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24579">
                                            <p:txEl>
                                              <p:charRg st="48" end="67"/>
                                            </p:txEl>
                                          </p:spTgt>
                                        </p:tgtEl>
                                        <p:attrNameLst>
                                          <p:attrName>style.visibility</p:attrName>
                                        </p:attrNameLst>
                                      </p:cBhvr>
                                      <p:to>
                                        <p:strVal val="visible"/>
                                      </p:to>
                                    </p:set>
                                    <p:animEffect transition="in" filter="checkerboard(across)">
                                      <p:cBhvr>
                                        <p:cTn id="15" dur="500"/>
                                        <p:tgtEl>
                                          <p:spTgt spid="24579">
                                            <p:txEl>
                                              <p:charRg st="48" end="67"/>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24579">
                                            <p:txEl>
                                              <p:charRg st="67" end="95"/>
                                            </p:txEl>
                                          </p:spTgt>
                                        </p:tgtEl>
                                        <p:attrNameLst>
                                          <p:attrName>style.visibility</p:attrName>
                                        </p:attrNameLst>
                                      </p:cBhvr>
                                      <p:to>
                                        <p:strVal val="visible"/>
                                      </p:to>
                                    </p:set>
                                    <p:animEffect transition="in" filter="checkerboard(across)">
                                      <p:cBhvr>
                                        <p:cTn id="19" dur="500"/>
                                        <p:tgtEl>
                                          <p:spTgt spid="24579">
                                            <p:txEl>
                                              <p:charRg st="67" end="95"/>
                                            </p:txEl>
                                          </p:spTgt>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24579">
                                            <p:txEl>
                                              <p:charRg st="95" end="121"/>
                                            </p:txEl>
                                          </p:spTgt>
                                        </p:tgtEl>
                                        <p:attrNameLst>
                                          <p:attrName>style.visibility</p:attrName>
                                        </p:attrNameLst>
                                      </p:cBhvr>
                                      <p:to>
                                        <p:strVal val="visible"/>
                                      </p:to>
                                    </p:set>
                                    <p:animEffect transition="in" filter="checkerboard(across)">
                                      <p:cBhvr>
                                        <p:cTn id="23" dur="500"/>
                                        <p:tgtEl>
                                          <p:spTgt spid="24579">
                                            <p:txEl>
                                              <p:charRg st="95" end="121"/>
                                            </p:txEl>
                                          </p:spTgt>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24579">
                                            <p:txEl>
                                              <p:charRg st="121" end="139"/>
                                            </p:txEl>
                                          </p:spTgt>
                                        </p:tgtEl>
                                        <p:attrNameLst>
                                          <p:attrName>style.visibility</p:attrName>
                                        </p:attrNameLst>
                                      </p:cBhvr>
                                      <p:to>
                                        <p:strVal val="visible"/>
                                      </p:to>
                                    </p:set>
                                    <p:animEffect transition="in" filter="checkerboard(across)">
                                      <p:cBhvr>
                                        <p:cTn id="27" dur="500"/>
                                        <p:tgtEl>
                                          <p:spTgt spid="24579">
                                            <p:txEl>
                                              <p:charRg st="121" end="139"/>
                                            </p:txEl>
                                          </p:spTgt>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24579">
                                            <p:txEl>
                                              <p:charRg st="139" end="181"/>
                                            </p:txEl>
                                          </p:spTgt>
                                        </p:tgtEl>
                                        <p:attrNameLst>
                                          <p:attrName>style.visibility</p:attrName>
                                        </p:attrNameLst>
                                      </p:cBhvr>
                                      <p:to>
                                        <p:strVal val="visible"/>
                                      </p:to>
                                    </p:set>
                                    <p:animEffect transition="in" filter="checkerboard(across)">
                                      <p:cBhvr>
                                        <p:cTn id="31" dur="500"/>
                                        <p:tgtEl>
                                          <p:spTgt spid="24579">
                                            <p:txEl>
                                              <p:charRg st="139" end="181"/>
                                            </p:tx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24579">
                                            <p:txEl>
                                              <p:charRg st="181" end="222"/>
                                            </p:txEl>
                                          </p:spTgt>
                                        </p:tgtEl>
                                        <p:attrNameLst>
                                          <p:attrName>style.visibility</p:attrName>
                                        </p:attrNameLst>
                                      </p:cBhvr>
                                      <p:to>
                                        <p:strVal val="visible"/>
                                      </p:to>
                                    </p:set>
                                    <p:animEffect transition="in" filter="checkerboard(across)">
                                      <p:cBhvr>
                                        <p:cTn id="35" dur="500"/>
                                        <p:tgtEl>
                                          <p:spTgt spid="24579">
                                            <p:txEl>
                                              <p:charRg st="181" end="22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580"/>
                                        </p:tgtEl>
                                        <p:attrNameLst>
                                          <p:attrName>style.visibility</p:attrName>
                                        </p:attrNameLst>
                                      </p:cBhvr>
                                      <p:to>
                                        <p:strVal val="visible"/>
                                      </p:to>
                                    </p:set>
                                    <p:animEffect transition="in" filter="blinds(horizontal)">
                                      <p:cBhvr>
                                        <p:cTn id="40" dur="500"/>
                                        <p:tgtEl>
                                          <p:spTgt spid="24580"/>
                                        </p:tgtEl>
                                      </p:cBhvr>
                                    </p:animEffect>
                                  </p:childTnLst>
                                </p:cTn>
                              </p:par>
                              <p:par>
                                <p:cTn id="41" presetID="8" presetClass="emph" presetSubtype="0" fill="hold" grpId="1" nodeType="withEffect">
                                  <p:stCondLst>
                                    <p:cond delay="0"/>
                                  </p:stCondLst>
                                  <p:childTnLst>
                                    <p:animRot by="21600000">
                                      <p:cBhvr>
                                        <p:cTn id="42" dur="2000" fill="hold"/>
                                        <p:tgtEl>
                                          <p:spTgt spid="24580"/>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24581"/>
                                        </p:tgtEl>
                                        <p:attrNameLst>
                                          <p:attrName>style.visibility</p:attrName>
                                        </p:attrNameLst>
                                      </p:cBhvr>
                                      <p:to>
                                        <p:strVal val="visible"/>
                                      </p:to>
                                    </p:set>
                                    <p:animEffect transition="in" filter="checkerboard(across)">
                                      <p:cBhvr>
                                        <p:cTn id="47" dur="500"/>
                                        <p:tgtEl>
                                          <p:spTgt spid="24581"/>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24582"/>
                                        </p:tgtEl>
                                        <p:attrNameLst>
                                          <p:attrName>style.visibility</p:attrName>
                                        </p:attrNameLst>
                                      </p:cBhvr>
                                      <p:to>
                                        <p:strVal val="visible"/>
                                      </p:to>
                                    </p:set>
                                    <p:animEffect transition="in" filter="checkerboard(across)">
                                      <p:cBhvr>
                                        <p:cTn id="52" dur="500"/>
                                        <p:tgtEl>
                                          <p:spTgt spid="24582"/>
                                        </p:tgtEl>
                                      </p:cBhvr>
                                    </p:animEffect>
                                  </p:childTnLst>
                                </p:cTn>
                              </p:par>
                              <p:par>
                                <p:cTn id="53" presetID="5" presetClass="entr" presetSubtype="10" fill="hold" nodeType="withEffect">
                                  <p:stCondLst>
                                    <p:cond delay="0"/>
                                  </p:stCondLst>
                                  <p:childTnLst>
                                    <p:set>
                                      <p:cBhvr>
                                        <p:cTn id="54" dur="1" fill="hold">
                                          <p:stCondLst>
                                            <p:cond delay="0"/>
                                          </p:stCondLst>
                                        </p:cTn>
                                        <p:tgtEl>
                                          <p:spTgt spid="24583"/>
                                        </p:tgtEl>
                                        <p:attrNameLst>
                                          <p:attrName>style.visibility</p:attrName>
                                        </p:attrNameLst>
                                      </p:cBhvr>
                                      <p:to>
                                        <p:strVal val="visible"/>
                                      </p:to>
                                    </p:set>
                                    <p:animEffect transition="in" filter="checkerboard(across)">
                                      <p:cBhvr>
                                        <p:cTn id="55" dur="5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0" grpId="1" animBg="1"/>
      <p:bldP spid="24581" grpId="0"/>
    </p:bldLst>
  </p:timing>
</p:sld>
</file>

<file path=ppt/tags/tag1.xml><?xml version="1.0" encoding="utf-8"?>
<p:tagLst xmlns:p="http://schemas.openxmlformats.org/presentationml/2006/main">
  <p:tag name="KSO_WM_DOC_GUID" val="{bb2eb85c-59a9-4177-a359-4566af4efbca}"/>
</p:tagLst>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0</TotalTime>
  <Words>7324</Words>
  <Application>WPS 演示</Application>
  <PresentationFormat>在屏幕上显示</PresentationFormat>
  <Paragraphs>436</Paragraphs>
  <Slides>46</Slides>
  <Notes>5</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5</vt:i4>
      </vt:variant>
      <vt:variant>
        <vt:lpstr>幻灯片标题</vt:lpstr>
      </vt:variant>
      <vt:variant>
        <vt:i4>46</vt:i4>
      </vt:variant>
    </vt:vector>
  </HeadingPairs>
  <TitlesOfParts>
    <vt:vector size="76" baseType="lpstr">
      <vt:lpstr>Arial</vt:lpstr>
      <vt:lpstr>宋体</vt:lpstr>
      <vt:lpstr>Wingdings</vt:lpstr>
      <vt:lpstr>Times New Roman</vt:lpstr>
      <vt:lpstr>Verdana</vt:lpstr>
      <vt:lpstr>Impact</vt:lpstr>
      <vt:lpstr>Trebuchet MS</vt:lpstr>
      <vt:lpstr>Gill Sans</vt:lpstr>
      <vt:lpstr>Segoe Print</vt:lpstr>
      <vt:lpstr>Gill Sans MT</vt:lpstr>
      <vt:lpstr>MS PGothic</vt:lpstr>
      <vt:lpstr>Comic Sans MS</vt:lpstr>
      <vt:lpstr>ヒラギノ角ゴ ProN W3</vt:lpstr>
      <vt:lpstr>Yu Gothic</vt:lpstr>
      <vt:lpstr>MS Mincho</vt:lpstr>
      <vt:lpstr>Courier New</vt:lpstr>
      <vt:lpstr>MS Gothic</vt:lpstr>
      <vt:lpstr>黑体</vt:lpstr>
      <vt:lpstr>Algerian</vt:lpstr>
      <vt:lpstr>Arial Unicode MS</vt:lpstr>
      <vt:lpstr>微软雅黑</vt:lpstr>
      <vt:lpstr>Calibri</vt:lpstr>
      <vt:lpstr>Arial Unicode MS</vt:lpstr>
      <vt:lpstr>Level</vt:lpstr>
      <vt:lpstr>1_Level</vt:lpstr>
      <vt:lpstr>Paint.Picture</vt:lpstr>
      <vt:lpstr>Paint.Picture</vt:lpstr>
      <vt:lpstr>Paint.Picture</vt:lpstr>
      <vt:lpstr>Paint.Picture</vt:lpstr>
      <vt:lpstr>SmartDraw.2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263</cp:revision>
  <dcterms:created xsi:type="dcterms:W3CDTF">2007-08-27T00:57:41Z</dcterms:created>
  <dcterms:modified xsi:type="dcterms:W3CDTF">2020-02-17T12:30:01Z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